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0" r:id="rId6"/>
    <p:sldId id="274" r:id="rId7"/>
    <p:sldId id="286" r:id="rId8"/>
    <p:sldId id="273" r:id="rId9"/>
    <p:sldId id="264" r:id="rId10"/>
    <p:sldId id="275" r:id="rId11"/>
    <p:sldId id="265" r:id="rId12"/>
    <p:sldId id="298" r:id="rId13"/>
    <p:sldId id="287" r:id="rId14"/>
    <p:sldId id="291" r:id="rId15"/>
    <p:sldId id="292" r:id="rId16"/>
    <p:sldId id="293" r:id="rId17"/>
    <p:sldId id="288" r:id="rId18"/>
    <p:sldId id="294" r:id="rId19"/>
    <p:sldId id="295" r:id="rId20"/>
    <p:sldId id="289" r:id="rId21"/>
    <p:sldId id="297" r:id="rId22"/>
    <p:sldId id="296" r:id="rId23"/>
    <p:sldId id="266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0"/>
    <a:srgbClr val="A11E70"/>
    <a:srgbClr val="9C2B42"/>
    <a:srgbClr val="FFFC00"/>
    <a:srgbClr val="00F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410E-6FA8-0D42-8C3D-9EB5999BC29F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36C6-C314-F949-A1FE-3FA9457CD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350C-3840-6DB3-6CB3-BC6540E16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92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2DC3F-5AD7-68A8-1A4A-C895F8FDD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6900"/>
            <a:ext cx="9144000" cy="8509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1D7C-1876-1F5D-56BA-2BE5BC21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F7DC-6A60-A47D-A9A1-EC916640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11CF-A3F3-7BD3-6D12-2A50F130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3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3A7A-9A52-4758-EFFA-68608991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9CFA-9655-9747-9BA5-F588E3C9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787"/>
            <a:ext cx="105156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B7B3-6FAE-3DD4-F298-4F275613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FA75-ADF6-C421-D21B-8968D768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9C36E-0E47-6AC9-706C-09253AEA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F05E7B-3971-8104-7396-D918333F9E29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8660FA53-9294-141E-B1AC-E2B952EBC327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07EF4A-2280-87C8-493B-39860BFB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1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6441-017F-361A-DDA8-5F8B706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41F41-3BEA-988D-1214-4C44A48D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18B6-8567-3364-A5DC-92903FF0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2107-F551-EAB3-0F09-B7B097A7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FDCC1-1B4F-8FFD-70C6-D97E978C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9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B98A-2D41-F564-486C-C6D97FC9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0255-9239-9429-BF93-60A3933A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5DAA-E8F3-148A-A86F-3901AFBE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7BC99-D17A-85B1-330E-133DB531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539A7-0F5C-6C66-1D78-97CAC71B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09E92-93D7-2A76-43BC-13A30E05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8271F4-A07E-4B6D-49CD-72A7056E9124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9">
              <a:extLst>
                <a:ext uri="{FF2B5EF4-FFF2-40B4-BE49-F238E27FC236}">
                  <a16:creationId xmlns:a16="http://schemas.microsoft.com/office/drawing/2014/main" id="{80EF8619-1D3F-D74E-0BC2-E794D9D1175A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7DBE07-8317-96D0-1E25-62C283EE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38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77EE-B430-A2AE-78E3-373E4BCB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1F1-11E9-B163-7B25-0946536B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34BA3-D679-C6D8-75E2-431F8518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8E387-48DB-146C-4D99-BF4F74A30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A106A-DCF6-8C17-86E9-A8B84AC6E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30D7C-028C-4903-8F8B-A9A5D7FC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C380A-1794-7860-330E-4F6C0A0A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5822F-AE60-CD96-CDCA-45DD2E1D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42CF92-DBA5-CAE5-7072-BF57C50AEC83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D5C83E85-8D2A-173B-C00E-32275244FDD2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69324E-FA9E-AF22-4C9F-4DCC53BB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3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5F46-9001-1B5B-7632-26DE4D01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F1C27-89C7-D070-097A-87E5235F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21965-CE19-B378-50BF-CC22EB7B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27A37-590E-61DE-240D-257B366D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7F5A78-FB26-D770-0D6D-6594FEF7F555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6F96D97B-6162-4CDE-C786-CFE9911D292B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D9DEF4-FC52-9D87-34FE-F57995BC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84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13AB4-830F-695D-8D8C-2A11C90B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06BC0-4071-097A-A86E-03EEF806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02370-E3A4-54F4-221A-2FF62BE9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24A1-0137-1F79-09ED-0F59E690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4B598-5E13-E186-2FDE-043D56B83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869E-607C-93B7-5492-EC8E54BA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3F16-D349-40AC-A35B-9BA703D0F6D5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D0308-9EBC-CCFA-AE2A-98BEA0B2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50C7-8A44-7344-6AC0-43986E1E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1E09-6862-4803-AB1C-C7ED585F56D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E9FD7A-1E35-7BDF-472A-A2418396D2AC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E8B2D157-7F53-E849-6C8E-D5D4E24E016F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99827D-7C85-7E50-ABAE-24B2EA53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9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2"/>
          </p:nvPr>
        </p:nvSpPr>
        <p:spPr>
          <a:xfrm>
            <a:off x="4120833" y="2672433"/>
            <a:ext cx="3636000" cy="3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3"/>
          </p:nvPr>
        </p:nvSpPr>
        <p:spPr>
          <a:xfrm>
            <a:off x="7946325" y="2672433"/>
            <a:ext cx="3636000" cy="3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4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theme" Target="../theme/theme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8764B9F-FC00-647A-E81B-03CF7746E0A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72207" cy="5576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FB9CA-362E-C86D-0884-246F196B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B9A8E-1639-C520-39E0-7144C990F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Fifth level</a:t>
            </a:r>
            <a:endParaRPr lang="en-AU" dirty="0"/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2972-47A3-97FD-1BB7-560F9719C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andon Text Bold" panose="020B0803020203060203" pitchFamily="34" charset="0"/>
              </a:defRPr>
            </a:lvl1pPr>
          </a:lstStyle>
          <a:p>
            <a:fld id="{14223F16-D349-40AC-A35B-9BA703D0F6D5}" type="datetimeFigureOut">
              <a:rPr lang="en-US" smtClean="0"/>
              <a:pPr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3FAD-E624-5A7F-4F8B-DC38A98E8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andon Text Bold" panose="020B080302020306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17AE-F1CE-8861-025C-0E460B22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andon Text Bold" panose="020B0803020203060203" pitchFamily="34" charset="0"/>
              </a:defRPr>
            </a:lvl1pPr>
          </a:lstStyle>
          <a:p>
            <a:fld id="{21721E09-6862-4803-AB1C-C7ED585F56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AA0B51D-59EA-7EA6-33BD-5273B3316D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54182">
            <a:off x="8823370" y="4944670"/>
            <a:ext cx="3629025" cy="25622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C8C2C29-1994-F4C1-89C6-09CF4A91EB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44505">
            <a:off x="9758363" y="3653867"/>
            <a:ext cx="4105275" cy="29146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3E30E19-ACBE-0B14-17FE-ED368F4934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6610339">
            <a:off x="-568617" y="5023228"/>
            <a:ext cx="2955581" cy="30313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F25545D-6BE7-6B62-F1B2-DFA081D91C0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115955">
            <a:off x="-742354" y="4634057"/>
            <a:ext cx="2209800" cy="22669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78C102-484E-BA93-4CBF-E76DAD35A4D3}"/>
              </a:ext>
            </a:extLst>
          </p:cNvPr>
          <p:cNvGrpSpPr/>
          <p:nvPr userDrawn="1"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F1D26CD1-BC72-9C07-34FD-051B6DEEB4A9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15AF17-C6BB-3054-42B5-46452E91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2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Brandon Text Bold" panose="020B0803020203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plainlanguage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42PqTd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erforplainlanguag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nk and orange background&#10;&#10;Description automatically generated">
            <a:extLst>
              <a:ext uri="{FF2B5EF4-FFF2-40B4-BE49-F238E27FC236}">
                <a16:creationId xmlns:a16="http://schemas.microsoft.com/office/drawing/2014/main" id="{EEF1837E-A0F2-3E3D-43E0-D5356C9FC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4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AC1E7-6C99-A0B1-3F26-67328FDC4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>
                <a:solidFill>
                  <a:srgbClr val="009ED0"/>
                </a:solidFill>
              </a:rPr>
              <a:t>Using the ISO Plain Language Standard to Advocate for Better Health Literacy Outcomes</a:t>
            </a:r>
            <a:br>
              <a:rPr lang="en-GB" sz="3700" dirty="0">
                <a:solidFill>
                  <a:srgbClr val="009ED0"/>
                </a:solidFill>
              </a:rPr>
            </a:br>
            <a:endParaRPr lang="en-US" sz="3700" dirty="0">
              <a:solidFill>
                <a:srgbClr val="009ED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DE2CF-5724-B410-9381-07CEEC4EA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GB" sz="1700" b="1" dirty="0"/>
              <a:t>Barbra Kingsley, PhD</a:t>
            </a:r>
          </a:p>
          <a:p>
            <a:pPr algn="l">
              <a:spcBef>
                <a:spcPts val="600"/>
              </a:spcBef>
            </a:pPr>
            <a:r>
              <a:rPr lang="en-GB" sz="1700" dirty="0">
                <a:latin typeface="Brandon Text Regular" panose="020B0503020203060203" pitchFamily="34" charset="0"/>
              </a:rPr>
              <a:t>Chair, Center for Plain Language</a:t>
            </a:r>
          </a:p>
          <a:p>
            <a:pPr algn="l">
              <a:spcBef>
                <a:spcPts val="600"/>
              </a:spcBef>
            </a:pPr>
            <a:r>
              <a:rPr lang="en-US" sz="1700" dirty="0">
                <a:latin typeface="Brandon Text Regular" panose="020B0503020203060203" pitchFamily="34" charset="0"/>
              </a:rPr>
              <a:t>Board member, International Plain Language Federation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0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	How do you use it?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6F54B-8637-32F6-A33F-2881EE12ABD9}"/>
              </a:ext>
            </a:extLst>
          </p:cNvPr>
          <p:cNvSpPr txBox="1"/>
          <p:nvPr/>
        </p:nvSpPr>
        <p:spPr>
          <a:xfrm>
            <a:off x="2057400" y="5607051"/>
            <a:ext cx="7213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Agreed on at Clarity conference, Antwerp, Belgium 2014</a:t>
            </a:r>
          </a:p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Now adopted in 26 languages, see iplfederation.org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4B4BB-183E-000F-E971-911331E675C4}"/>
              </a:ext>
            </a:extLst>
          </p:cNvPr>
          <p:cNvSpPr txBox="1">
            <a:spLocks/>
          </p:cNvSpPr>
          <p:nvPr/>
        </p:nvSpPr>
        <p:spPr>
          <a:xfrm>
            <a:off x="1741714" y="2109788"/>
            <a:ext cx="8227786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r>
              <a:rPr lang="en-GB" b="1" dirty="0">
                <a:solidFill>
                  <a:srgbClr val="009ED0"/>
                </a:solidFill>
              </a:rPr>
              <a:t>4 Principles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748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“A communication is in plain language if its wording, structure, and design are so clear that the intended readers can easily </a:t>
            </a:r>
            <a:r>
              <a:rPr lang="en-US" sz="3200" b="1" dirty="0">
                <a:solidFill>
                  <a:srgbClr val="009ED0"/>
                </a:solidFill>
              </a:rPr>
              <a:t>find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what they need, understand what they find, and use that information.”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BB7A33-7C91-B8FD-0061-DED5D576FEB9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19">
              <a:extLst>
                <a:ext uri="{FF2B5EF4-FFF2-40B4-BE49-F238E27FC236}">
                  <a16:creationId xmlns:a16="http://schemas.microsoft.com/office/drawing/2014/main" id="{C32F49CF-DF61-2D2C-D9F5-AEAD120CF2E1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8C6670-9E50-C2C8-4B1D-17EAAAB5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15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1D1D-B2C1-06C3-CA58-51BF66A6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9ED0"/>
                </a:solidFill>
              </a:rPr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63DC-DEC9-9C4B-D10F-F4FAADBE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58"/>
            <a:ext cx="8906301" cy="4067175"/>
          </a:xfrm>
        </p:spPr>
        <p:txBody>
          <a:bodyPr/>
          <a:lstStyle/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Is information structured to fit readers needs? 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Does it put the most important information where readers will quickly see it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proxima-nova"/>
              </a:rPr>
              <a:t>Is the information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sequenced information in a way that will make sense to readers?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Does the information use typography, formatting, and visuals to make it easy for readers to find what they need?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Does the information use effective headings that enable readers to predict content and scan to get the “big picture”? </a:t>
            </a:r>
          </a:p>
          <a:p>
            <a:pPr algn="l"/>
            <a:endParaRPr lang="en-US" b="0" i="0" u="none" strike="noStrike" dirty="0">
              <a:solidFill>
                <a:srgbClr val="333333"/>
              </a:solidFill>
              <a:effectLst/>
              <a:latin typeface="proxima-nov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F9FCB82-D0B2-6D3C-F97C-C87EEA02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4" y="1970116"/>
            <a:ext cx="9459961" cy="434755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B9C33F-71F7-72C0-A56C-F18F12305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357" t="29953" r="20857" b="31402"/>
          <a:stretch/>
        </p:blipFill>
        <p:spPr>
          <a:xfrm>
            <a:off x="9385126" y="4939113"/>
            <a:ext cx="2171331" cy="15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group of people&#10;&#10;Description automatically generated">
            <a:extLst>
              <a:ext uri="{FF2B5EF4-FFF2-40B4-BE49-F238E27FC236}">
                <a16:creationId xmlns:a16="http://schemas.microsoft.com/office/drawing/2014/main" id="{C37160CE-0317-43BC-EB8A-F8AC17892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84150"/>
            <a:ext cx="45212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FE81A1-090B-C1B3-075C-4D7FBD898ABF}"/>
              </a:ext>
            </a:extLst>
          </p:cNvPr>
          <p:cNvSpPr txBox="1"/>
          <p:nvPr/>
        </p:nvSpPr>
        <p:spPr>
          <a:xfrm>
            <a:off x="2057400" y="5396667"/>
            <a:ext cx="7213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Agreed on at Clarity conference, Antwerp, Belgium 2014</a:t>
            </a:r>
          </a:p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Now adopted in 26 languages, see iplfederation.org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27B0B65-4B06-6A0D-6569-3302FE809609}"/>
              </a:ext>
            </a:extLst>
          </p:cNvPr>
          <p:cNvSpPr txBox="1">
            <a:spLocks/>
          </p:cNvSpPr>
          <p:nvPr/>
        </p:nvSpPr>
        <p:spPr>
          <a:xfrm>
            <a:off x="1741713" y="2109788"/>
            <a:ext cx="8471857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r>
              <a:rPr lang="en-GB" b="1" dirty="0">
                <a:solidFill>
                  <a:srgbClr val="009ED0"/>
                </a:solidFill>
              </a:rPr>
              <a:t>4 Principles </a:t>
            </a:r>
            <a:endParaRPr lang="en-US" sz="2000" dirty="0">
              <a:solidFill>
                <a:srgbClr val="009ED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748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“A communication is in plain language if its wording, structure, and design are so clear that the intended readers can easily find what they need, </a:t>
            </a:r>
            <a:r>
              <a:rPr lang="en-US" sz="3200" b="1" dirty="0">
                <a:solidFill>
                  <a:srgbClr val="009ED0"/>
                </a:solidFill>
              </a:rPr>
              <a:t>understand</a:t>
            </a:r>
            <a:r>
              <a:rPr lang="en-US" dirty="0">
                <a:solidFill>
                  <a:srgbClr val="9C2B42"/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what they find, and use that information.”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84D4B1-DB84-F54E-188C-C9027D9CBAEC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5CAB5A0E-7EF1-96F7-6406-4B4695DE5A44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0C403D-A006-8F2D-4DC6-4798626A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BFC93E4-AA1D-3415-CE57-2DF4B6E3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5"/>
            <a:ext cx="10515600" cy="1325563"/>
          </a:xfrm>
        </p:spPr>
        <p:txBody>
          <a:bodyPr/>
          <a:lstStyle/>
          <a:p>
            <a:r>
              <a:rPr lang="en-GB" dirty="0"/>
              <a:t>4.	How do you use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2B81-382A-121C-8F4D-0DB514EE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ED0"/>
                </a:solidFill>
              </a:rPr>
              <a:t>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71CD-303B-9AF6-0AEC-2FFF02BE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information reflect a </a:t>
            </a:r>
            <a:r>
              <a:rPr lang="en-US" dirty="0">
                <a:effectLst/>
              </a:rPr>
              <a:t>thorough understanding of intended readers, including their language skills, cultural backgrounds, and subject-matter knowledge?</a:t>
            </a:r>
            <a:r>
              <a:rPr lang="en-US" b="0" dirty="0">
                <a:effectLst/>
              </a:rPr>
              <a:t> </a:t>
            </a:r>
            <a:endParaRPr lang="en-US" b="0" dirty="0"/>
          </a:p>
          <a:p>
            <a:r>
              <a:rPr lang="en-US" dirty="0">
                <a:effectLst/>
              </a:rPr>
              <a:t>Does the entry reflect a thorough understanding of why intended readers should read it, whether they aim to complete a task, make a decision, understand a topic, or achieve some other purpose? </a:t>
            </a:r>
          </a:p>
          <a:p>
            <a:r>
              <a:rPr lang="en-US" dirty="0">
                <a:effectLst/>
              </a:rPr>
              <a:t>Does the content of the document fit readers’ needs and purpose, addressing the questions readers need answered, omitting irrelevant information?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3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5D68A8BA-0CDB-C828-F89D-23AF0364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" y="627381"/>
            <a:ext cx="7772400" cy="3248464"/>
          </a:xfrm>
          <a:prstGeom prst="rect">
            <a:avLst/>
          </a:prstGeom>
          <a:ln>
            <a:solidFill>
              <a:srgbClr val="009ED0"/>
            </a:solidFill>
          </a:ln>
        </p:spPr>
      </p:pic>
      <p:pic>
        <p:nvPicPr>
          <p:cNvPr id="6" name="Picture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A0A42F9C-EF53-BD6D-5A24-74FF79EC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" y="4773814"/>
            <a:ext cx="7772400" cy="1667002"/>
          </a:xfrm>
          <a:prstGeom prst="rect">
            <a:avLst/>
          </a:prstGeom>
          <a:ln>
            <a:solidFill>
              <a:srgbClr val="009ED0"/>
            </a:solidFill>
          </a:ln>
        </p:spPr>
      </p:pic>
    </p:spTree>
    <p:extLst>
      <p:ext uri="{BB962C8B-B14F-4D97-AF65-F5344CB8AC3E}">
        <p14:creationId xmlns:p14="http://schemas.microsoft.com/office/powerpoint/2010/main" val="276547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7800F-D304-EFBA-4C0C-B9D14C167B8A}"/>
              </a:ext>
            </a:extLst>
          </p:cNvPr>
          <p:cNvSpPr txBox="1"/>
          <p:nvPr/>
        </p:nvSpPr>
        <p:spPr>
          <a:xfrm>
            <a:off x="2057400" y="5607051"/>
            <a:ext cx="7213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Agreed on at Clarity conference, Antwerp, Belgium 2014</a:t>
            </a:r>
          </a:p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Now adopted in 26 languages, see iplfederation.org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AD027-2409-E03B-64FB-33AE31BC1CDB}"/>
              </a:ext>
            </a:extLst>
          </p:cNvPr>
          <p:cNvSpPr txBox="1">
            <a:spLocks/>
          </p:cNvSpPr>
          <p:nvPr/>
        </p:nvSpPr>
        <p:spPr>
          <a:xfrm>
            <a:off x="1741714" y="2109788"/>
            <a:ext cx="8227786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randon Text Bold" panose="020B0803020203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r>
              <a:rPr lang="en-GB" b="1" dirty="0">
                <a:solidFill>
                  <a:srgbClr val="009ED0"/>
                </a:solidFill>
              </a:rPr>
              <a:t>4 Principles</a:t>
            </a:r>
            <a:endParaRPr lang="en-US" sz="4000" dirty="0">
              <a:solidFill>
                <a:srgbClr val="009ED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748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“A communication is in plain language if its wording, structure, and design are so clear that the intended readers can easily find what they need, understand what they find, and </a:t>
            </a:r>
            <a:r>
              <a:rPr lang="en-US" sz="3200" b="1" dirty="0">
                <a:solidFill>
                  <a:srgbClr val="009ED0"/>
                </a:solidFill>
              </a:rPr>
              <a:t>use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 that information.”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1EDFAA-662B-A2D0-A64A-6AE625A91AD1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19">
              <a:extLst>
                <a:ext uri="{FF2B5EF4-FFF2-40B4-BE49-F238E27FC236}">
                  <a16:creationId xmlns:a16="http://schemas.microsoft.com/office/drawing/2014/main" id="{99624355-D4F1-BB6F-E7D2-3F95DD623729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78C5D0-2369-448F-9403-AE3740F8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1046DC6-8458-0D98-8AA7-EDE4F0D7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5"/>
            <a:ext cx="10515600" cy="1325563"/>
          </a:xfrm>
        </p:spPr>
        <p:txBody>
          <a:bodyPr/>
          <a:lstStyle/>
          <a:p>
            <a:r>
              <a:rPr lang="en-GB" dirty="0"/>
              <a:t>4.	How do you use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5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2B81-382A-121C-8F4D-0DB514EE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ED0"/>
                </a:solidFill>
              </a:rPr>
              <a:t>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71CD-303B-9AF6-0AEC-2FFF02BE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333333"/>
                </a:solidFill>
                <a:latin typeface="proxima-nova"/>
              </a:rPr>
              <a:t>Does the information enhance real-world use?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proxima-nova"/>
              </a:rPr>
              <a:t>Does the information enable people to live better lives and visualize themselves in the process?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proxima-nova"/>
              </a:rPr>
              <a:t>Did the organization evaluate the information for cultural appropriateness? 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Did the </a:t>
            </a:r>
            <a:r>
              <a:rPr lang="en-US" dirty="0">
                <a:solidFill>
                  <a:srgbClr val="333333"/>
                </a:solidFill>
                <a:latin typeface="proxima-nova"/>
              </a:rPr>
              <a:t>organization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evaluate the entry before publishing or sending it– ideally testing it with users– and revise the entry based on the evaluation results? 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proxima-nova"/>
              </a:rPr>
              <a:t>Did the organization measure the success of the entry in terms of enabling readers and the organization to achieve their goals?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oster with text and images of a baby and other icons&#10;&#10;Description automatically generated">
            <a:extLst>
              <a:ext uri="{FF2B5EF4-FFF2-40B4-BE49-F238E27FC236}">
                <a16:creationId xmlns:a16="http://schemas.microsoft.com/office/drawing/2014/main" id="{EFE5B035-1E43-6EEE-AAC9-0392DF425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23" y="643467"/>
            <a:ext cx="4234008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breastfeeding a baby&#10;&#10;Description automatically generated">
            <a:extLst>
              <a:ext uri="{FF2B5EF4-FFF2-40B4-BE49-F238E27FC236}">
                <a16:creationId xmlns:a16="http://schemas.microsoft.com/office/drawing/2014/main" id="{1BD13930-0E9E-5163-716D-A8A985E7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2" y="643467"/>
            <a:ext cx="45822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E56-438D-C7AF-ADBA-C5A1B3C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Verdana" panose="020B0604030504040204" pitchFamily="34" charset="0"/>
              </a:rPr>
              <a:t>A Standard for Language</a:t>
            </a:r>
            <a:endParaRPr lang="en-US" dirty="0">
              <a:solidFill>
                <a:schemeClr val="tx1"/>
              </a:solidFill>
              <a:latin typeface="Brandon Text Bold" panose="020B0803020203060203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B7E9-B5BB-BCC5-12E8-30995429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1688" indent="-539750" defTabSz="1379538">
              <a:spcBef>
                <a:spcPts val="18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GB" sz="2800" b="1" dirty="0">
                <a:solidFill>
                  <a:schemeClr val="tx1"/>
                </a:solidFill>
                <a:latin typeface="Brandon Text Bold" panose="020B0803020203060203" pitchFamily="34" charset="0"/>
                <a:ea typeface="Verdana" panose="020B0604030504040204" pitchFamily="34" charset="0"/>
                <a:cs typeface="+mj-cs"/>
              </a:rPr>
              <a:t>Why plain language?</a:t>
            </a:r>
          </a:p>
          <a:p>
            <a:pPr marL="801688" indent="-531813" defTabSz="1379538">
              <a:spcBef>
                <a:spcPts val="18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GB" sz="2800" b="1" dirty="0">
                <a:solidFill>
                  <a:schemeClr val="tx1"/>
                </a:solidFill>
                <a:latin typeface="Brandon Text Bold" panose="020B0803020203060203" pitchFamily="34" charset="0"/>
                <a:ea typeface="Verdana" panose="020B0604030504040204" pitchFamily="34" charset="0"/>
                <a:cs typeface="+mj-cs"/>
              </a:rPr>
              <a:t>Why a standard?</a:t>
            </a:r>
          </a:p>
          <a:p>
            <a:pPr marL="801688" indent="-531813" defTabSz="1379538">
              <a:spcBef>
                <a:spcPts val="18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GB" sz="2800" b="1" dirty="0">
                <a:solidFill>
                  <a:schemeClr val="tx1"/>
                </a:solidFill>
                <a:latin typeface="Brandon Text Bold" panose="020B0803020203060203" pitchFamily="34" charset="0"/>
                <a:ea typeface="Verdana" panose="020B0604030504040204" pitchFamily="34" charset="0"/>
                <a:cs typeface="+mj-cs"/>
              </a:rPr>
              <a:t>What is the standard?</a:t>
            </a:r>
          </a:p>
          <a:p>
            <a:pPr marL="801688" indent="-531813" defTabSz="1379538">
              <a:spcBef>
                <a:spcPts val="18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GB" sz="2800" b="1" dirty="0">
                <a:solidFill>
                  <a:schemeClr val="tx1"/>
                </a:solidFill>
                <a:latin typeface="Brandon Text Bold" panose="020B0803020203060203" pitchFamily="34" charset="0"/>
                <a:ea typeface="Verdana" panose="020B0604030504040204" pitchFamily="34" charset="0"/>
                <a:cs typeface="+mj-cs"/>
              </a:rPr>
              <a:t>How do you use the standard?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85AE3-8399-5CA5-2D55-F2F73F5046F4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19">
              <a:extLst>
                <a:ext uri="{FF2B5EF4-FFF2-40B4-BE49-F238E27FC236}">
                  <a16:creationId xmlns:a16="http://schemas.microsoft.com/office/drawing/2014/main" id="{C74FFCF2-252A-DDDD-D715-E7739431BFE3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D3FA2-294F-924D-618F-E71DC043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96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	What’s next?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B766-63C0-D1A5-0FF4-7FEAF025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100" y="2109788"/>
            <a:ext cx="7137400" cy="4351338"/>
          </a:xfrm>
        </p:spPr>
        <p:txBody>
          <a:bodyPr>
            <a:noAutofit/>
          </a:bodyPr>
          <a:lstStyle/>
          <a:p>
            <a:pPr marL="719138" indent="-719138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Sharing the standard</a:t>
            </a:r>
          </a:p>
          <a:p>
            <a:pPr marL="1258888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Is not a style guide.</a:t>
            </a:r>
          </a:p>
          <a:p>
            <a:pPr marL="1258888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Works in all languages</a:t>
            </a:r>
            <a:r>
              <a:rPr lang="en-US" sz="16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.</a:t>
            </a:r>
            <a:endParaRPr lang="en-US" sz="1600" b="1" kern="0" dirty="0">
              <a:solidFill>
                <a:srgbClr val="009ED0"/>
              </a:solidFill>
              <a:latin typeface="Brandon Text Regular" panose="020B0503020203060203" pitchFamily="34" charset="0"/>
              <a:ea typeface="Verdana" panose="020B0604030504040204" pitchFamily="34" charset="0"/>
            </a:endParaRPr>
          </a:p>
          <a:p>
            <a:pPr marL="1258888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Use for </a:t>
            </a:r>
            <a:r>
              <a:rPr lang="en-US" sz="2400" b="1" i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guidance</a:t>
            </a:r>
            <a:r>
              <a:rPr lang="en-US" sz="2400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 </a:t>
            </a: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“should” (not </a:t>
            </a:r>
            <a:r>
              <a:rPr lang="en-US" sz="2400" b="1" i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mandatory</a:t>
            </a: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,</a:t>
            </a:r>
            <a:r>
              <a:rPr lang="en-US" sz="2400" i="1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 </a:t>
            </a: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“shall”).</a:t>
            </a:r>
          </a:p>
          <a:p>
            <a:pPr marL="719138" indent="-719138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Adopting the standard</a:t>
            </a:r>
          </a:p>
          <a:p>
            <a:pPr marL="1258888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Voluntary for countries to </a:t>
            </a:r>
            <a:r>
              <a:rPr lang="en-US" sz="2400" b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adopt</a:t>
            </a:r>
            <a:r>
              <a:rPr lang="en-US" sz="2400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 </a:t>
            </a: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and then to </a:t>
            </a:r>
            <a:r>
              <a:rPr lang="en-US" sz="2400" b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adapt</a:t>
            </a:r>
            <a:r>
              <a:rPr lang="en-US" sz="2400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 </a:t>
            </a:r>
          </a:p>
          <a:p>
            <a:pPr marL="1258888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Voluntary for </a:t>
            </a:r>
            <a:r>
              <a:rPr lang="en-US" sz="2400" b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individuals</a:t>
            </a:r>
            <a:r>
              <a:rPr lang="en-US" sz="2400" kern="0" dirty="0">
                <a:latin typeface="Brandon Text Regular" panose="020B0503020203060203" pitchFamily="34" charset="0"/>
                <a:ea typeface="Verdana" panose="020B0604030504040204" pitchFamily="34" charset="0"/>
              </a:rPr>
              <a:t> and </a:t>
            </a:r>
            <a:r>
              <a:rPr lang="en-US" sz="2400" b="1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25012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	What’s next?</a:t>
            </a:r>
            <a:endParaRPr lang="en-US" dirty="0"/>
          </a:p>
        </p:txBody>
      </p:sp>
      <p:pic>
        <p:nvPicPr>
          <p:cNvPr id="6" name="Google Shape;93;g25526f0114b_0_1">
            <a:extLst>
              <a:ext uri="{FF2B5EF4-FFF2-40B4-BE49-F238E27FC236}">
                <a16:creationId xmlns:a16="http://schemas.microsoft.com/office/drawing/2014/main" id="{68074097-65D2-5D24-5A95-75D83787D5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58602" y="2109788"/>
            <a:ext cx="6755643" cy="39639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314F7-8254-2381-DFB6-73692174EBF8}"/>
              </a:ext>
            </a:extLst>
          </p:cNvPr>
          <p:cNvSpPr txBox="1"/>
          <p:nvPr/>
        </p:nvSpPr>
        <p:spPr>
          <a:xfrm>
            <a:off x="136478" y="2993887"/>
            <a:ext cx="47221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  <a:sym typeface="Cambria"/>
              </a:rPr>
              <a:t>Learn more about plain language and become an advocate!</a:t>
            </a:r>
          </a:p>
          <a:p>
            <a:pPr lvl="1"/>
            <a:r>
              <a:rPr lang="en-US" sz="2000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www.centerforplainlanguage.org</a:t>
            </a:r>
            <a:endParaRPr lang="en-US" sz="2000" kern="0" dirty="0">
              <a:solidFill>
                <a:srgbClr val="009ED0"/>
              </a:solidFill>
              <a:latin typeface="Brandon Text Regular" panose="020B0503020203060203" pitchFamily="34" charset="0"/>
              <a:ea typeface="Verdana" panose="020B0604030504040204" pitchFamily="34" charset="0"/>
              <a:sym typeface="Cambria"/>
            </a:endParaRPr>
          </a:p>
          <a:p>
            <a:endParaRPr lang="en-US" sz="2000" kern="0" dirty="0">
              <a:solidFill>
                <a:schemeClr val="tx1">
                  <a:lumMod val="85000"/>
                  <a:lumOff val="15000"/>
                </a:schemeClr>
              </a:solidFill>
              <a:latin typeface="Brandon Text Regular" panose="020B0503020203060203" pitchFamily="34" charset="0"/>
              <a:ea typeface="Verdana" panose="020B0604030504040204" pitchFamily="34" charset="0"/>
              <a:sym typeface="Cambria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  <a:sym typeface="Cambria"/>
              </a:rPr>
              <a:t>Purchase the Standard </a:t>
            </a:r>
            <a:b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  <a:sym typeface="Cambria"/>
              </a:rPr>
            </a:b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  <a:sym typeface="Cambria"/>
              </a:rPr>
              <a:t>at www.ISO.org</a:t>
            </a:r>
          </a:p>
          <a:p>
            <a:pPr lvl="1"/>
            <a:r>
              <a:rPr lang="en-US" sz="2000" kern="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https://bit.ly/42PqTdA</a:t>
            </a:r>
            <a:endParaRPr lang="en-US" sz="2000" kern="0" dirty="0">
              <a:solidFill>
                <a:srgbClr val="009ED0"/>
              </a:solidFill>
              <a:latin typeface="Brandon Text Regular" panose="020B0503020203060203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9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87D70-7C14-C6B0-E659-A720C2F2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Barbra Kingsley, PhD</a:t>
            </a:r>
          </a:p>
          <a:p>
            <a:pPr marL="0" indent="0">
              <a:buNone/>
            </a:pPr>
            <a:r>
              <a:rPr lang="en-US" dirty="0"/>
              <a:t>Center for Plain Language</a:t>
            </a:r>
          </a:p>
          <a:p>
            <a:pPr marL="0" indent="0">
              <a:buNone/>
            </a:pPr>
            <a:r>
              <a:rPr lang="en-US" dirty="0"/>
              <a:t>Kingsley-Kleimann Group</a:t>
            </a:r>
          </a:p>
          <a:p>
            <a:pPr marL="0" indent="0">
              <a:buNone/>
            </a:pPr>
            <a:r>
              <a:rPr lang="en-US" dirty="0">
                <a:solidFill>
                  <a:srgbClr val="009ED0"/>
                </a:solidFill>
              </a:rPr>
              <a:t>bkingsley@kingsley-kleimann.com</a:t>
            </a:r>
            <a:endParaRPr lang="en-US" dirty="0">
              <a:solidFill>
                <a:srgbClr val="009ED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483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E56-438D-C7AF-ADBA-C5A1B3C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	Why plain language?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78F4-8825-EA28-E735-C9290157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787"/>
            <a:ext cx="10515600" cy="3122613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Plain language helps:</a:t>
            </a:r>
            <a:endParaRPr lang="en-US" sz="2400" dirty="0">
              <a:latin typeface="Brandon Text Regular" panose="020B0503020203060203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Tx/>
              <a:buSzPct val="100000"/>
            </a:pP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People to make </a:t>
            </a:r>
            <a:r>
              <a:rPr lang="en-GB" sz="2400" b="1" dirty="0">
                <a:solidFill>
                  <a:srgbClr val="009ED0"/>
                </a:solidFill>
                <a:ea typeface="Verdana" panose="020B0604030504040204" pitchFamily="34" charset="0"/>
              </a:rPr>
              <a:t>informed</a:t>
            </a:r>
            <a:r>
              <a:rPr lang="en-GB" sz="2400" dirty="0">
                <a:solidFill>
                  <a:srgbClr val="009ED0"/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,</a:t>
            </a:r>
            <a:r>
              <a:rPr lang="en-GB" sz="2400" b="1" dirty="0">
                <a:solidFill>
                  <a:srgbClr val="009ED0"/>
                </a:solidFill>
                <a:ea typeface="Verdana" panose="020B0604030504040204" pitchFamily="34" charset="0"/>
              </a:rPr>
              <a:t> confident decisions </a:t>
            </a: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about their health, their rights, their lives, their families, their work, their business, . . . their everything.</a:t>
            </a:r>
            <a:endParaRPr lang="en-US" sz="2400" dirty="0">
              <a:latin typeface="Brandon Text Regular" panose="020B0503020203060203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Tx/>
              <a:buSzPct val="100000"/>
            </a:pP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Improve a document’s </a:t>
            </a:r>
            <a:r>
              <a:rPr lang="en-GB" sz="2400" b="1" dirty="0">
                <a:solidFill>
                  <a:srgbClr val="009ED0"/>
                </a:solidFill>
                <a:ea typeface="Verdana" panose="020B0604030504040204" pitchFamily="34" charset="0"/>
              </a:rPr>
              <a:t>effectiveness</a:t>
            </a: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 — the documents does its job better.</a:t>
            </a:r>
            <a:endParaRPr lang="en-US" sz="2400" dirty="0">
              <a:latin typeface="Brandon Text Regular" panose="020B0503020203060203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Tx/>
              <a:buSzPct val="100000"/>
            </a:pP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Improve a document’s </a:t>
            </a:r>
            <a:r>
              <a:rPr lang="en-GB" sz="2400" b="1" dirty="0">
                <a:solidFill>
                  <a:srgbClr val="009ED0"/>
                </a:solidFill>
                <a:ea typeface="Verdana" panose="020B0604030504040204" pitchFamily="34" charset="0"/>
              </a:rPr>
              <a:t>efficiency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Brandon Text Regular" panose="020B0503020203060203" pitchFamily="34" charset="0"/>
                <a:ea typeface="Verdana" panose="020B0604030504040204" pitchFamily="34" charset="0"/>
              </a:rPr>
              <a:t>— the document does its job at less cost.</a:t>
            </a:r>
            <a:endParaRPr lang="en-US" sz="2400" dirty="0">
              <a:latin typeface="Brandon Text Regular" panose="020B0503020203060203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0688BC-5D58-7935-670B-E464A9543441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CA084FE7-59D0-5C10-A42F-DF781D87D580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3A1351-618A-34CC-4210-27FA88B4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0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E56-438D-C7AF-ADBA-C5A1B3C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	Why plain language?</a:t>
            </a:r>
            <a:endParaRPr lang="en-US" dirty="0"/>
          </a:p>
        </p:txBody>
      </p:sp>
      <p:sp>
        <p:nvSpPr>
          <p:cNvPr id="4" name="Google Shape;102;p17">
            <a:extLst>
              <a:ext uri="{FF2B5EF4-FFF2-40B4-BE49-F238E27FC236}">
                <a16:creationId xmlns:a16="http://schemas.microsoft.com/office/drawing/2014/main" id="{260BDB7C-D93F-8865-07DB-93153D3BACD5}"/>
              </a:ext>
            </a:extLst>
          </p:cNvPr>
          <p:cNvSpPr txBox="1">
            <a:spLocks/>
          </p:cNvSpPr>
          <p:nvPr/>
        </p:nvSpPr>
        <p:spPr>
          <a:xfrm>
            <a:off x="732842" y="1993899"/>
            <a:ext cx="10011358" cy="24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2"/>
                </a:solidFill>
                <a:latin typeface="Avenir Book" panose="02000503020000020003" pitchFamily="2" charset="0"/>
                <a:ea typeface="Raleway Thin"/>
                <a:cs typeface="Raleway Thin"/>
                <a:sym typeface="Raleway Th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sz="18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557530" marR="1191895" indent="0">
              <a:spcAft>
                <a:spcPts val="100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. . . . Most importantly, plain language allows people to </a:t>
            </a:r>
            <a:r>
              <a:rPr lang="en-AU" sz="2400" b="1" dirty="0">
                <a:solidFill>
                  <a:srgbClr val="009ED0"/>
                </a:solidFill>
                <a:latin typeface="Brandon Text Bold" panose="020B0803020203060203" pitchFamily="34" charset="0"/>
              </a:rPr>
              <a:t>visualize themselves</a:t>
            </a:r>
            <a:r>
              <a:rPr lang="en-AU" sz="2400" dirty="0">
                <a:solidFill>
                  <a:srgbClr val="009ED0"/>
                </a:solidFill>
                <a:latin typeface="Brandon Text Bold" panose="020B0803020203060203" pitchFamily="34" charset="0"/>
              </a:rPr>
              <a:t> </a:t>
            </a: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as subjects of the law, and to imagine themselves in the circumstances with which the law deals. This ability to place or imagine oneself within the law is an important </a:t>
            </a:r>
            <a:r>
              <a:rPr lang="en-AU" sz="2400" b="1" dirty="0">
                <a:solidFill>
                  <a:srgbClr val="009ED0"/>
                </a:solidFill>
                <a:latin typeface="Brandon Text Bold" panose="020B0803020203060203" pitchFamily="34" charset="0"/>
              </a:rPr>
              <a:t>distinction between a system of justice and a regime of enforced order</a:t>
            </a: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8C77-05B1-0A58-49A5-06EF7347B7A2}"/>
              </a:ext>
            </a:extLst>
          </p:cNvPr>
          <p:cNvSpPr txBox="1"/>
          <p:nvPr/>
        </p:nvSpPr>
        <p:spPr>
          <a:xfrm>
            <a:off x="732842" y="5049365"/>
            <a:ext cx="103007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530" marR="1191895" indent="0" algn="r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A M “Dullah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” </a:t>
            </a:r>
            <a:r>
              <a:rPr lang="en-A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Omar, Minister of Justice, Republic of South Africa, </a:t>
            </a:r>
          </a:p>
          <a:p>
            <a:pPr marL="557530" marR="1191895" indent="0" algn="r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Conference in Cape Town, 1995</a:t>
            </a:r>
          </a:p>
          <a:p>
            <a:pPr marL="557530" marR="1191895" indent="0" algn="r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Quoted by Phil Knight, Prof. Joseph Kimble, and Christopher Balmford</a:t>
            </a:r>
          </a:p>
          <a:p>
            <a:pPr marL="557530" marR="1191895" indent="0" algn="r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Towards Plain Language Legislation: A Demonstration Project on Legislative Drafting, </a:t>
            </a:r>
          </a:p>
          <a:p>
            <a:pPr marL="557530" marR="1191895" indent="0" algn="r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A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A Model Revision of 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”</a:t>
            </a:r>
            <a:r>
              <a:rPr lang="en-A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The Human Rights Commission Bill”</a:t>
            </a:r>
            <a:r>
              <a:rPr lang="en-A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 authors' covering letter.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randon Text Regular" panose="020B050302020306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9E703A-E064-AFED-25ED-037F9B9F3A56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19">
              <a:extLst>
                <a:ext uri="{FF2B5EF4-FFF2-40B4-BE49-F238E27FC236}">
                  <a16:creationId xmlns:a16="http://schemas.microsoft.com/office/drawing/2014/main" id="{166D19D3-9357-DA05-496E-2A6C707779AF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1D1708-6401-B168-F864-EFEBD95E9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8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E56-438D-C7AF-ADBA-C5A1B3C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	Why plain language?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0D890E-20F5-07F6-3E7D-4AF68DE7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4" y="2929654"/>
            <a:ext cx="8661400" cy="1818559"/>
          </a:xfrm>
        </p:spPr>
        <p:txBody>
          <a:bodyPr numCol="1" spcCol="0"/>
          <a:lstStyle/>
          <a:p>
            <a:pPr marL="635000" indent="-3429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>
                <a:latin typeface="Brandon Text Regular" panose="020B0503020203060203" pitchFamily="34" charset="0"/>
              </a:rPr>
              <a:t>in understanding your care</a:t>
            </a:r>
          </a:p>
          <a:p>
            <a:pPr marL="635000" indent="-3429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>
                <a:latin typeface="Brandon Text Regular" panose="020B0503020203060203" pitchFamily="34" charset="0"/>
              </a:rPr>
              <a:t>in consenting to your care</a:t>
            </a:r>
          </a:p>
          <a:p>
            <a:pPr marL="635000" indent="-3429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>
                <a:latin typeface="Brandon Text Regular" panose="020B0503020203060203" pitchFamily="34" charset="0"/>
              </a:rPr>
              <a:t>in planning your care</a:t>
            </a:r>
          </a:p>
          <a:p>
            <a:pPr marL="635000" indent="-3429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>
                <a:latin typeface="Brandon Text Regular" panose="020B0503020203060203" pitchFamily="34" charset="0"/>
              </a:rPr>
              <a:t>in becoming an active participant not a bystander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50B3A-4C46-FEF4-8CB3-44D86898E073}"/>
              </a:ext>
            </a:extLst>
          </p:cNvPr>
          <p:cNvSpPr txBox="1"/>
          <p:nvPr/>
        </p:nvSpPr>
        <p:spPr>
          <a:xfrm>
            <a:off x="1803399" y="1923117"/>
            <a:ext cx="9074151" cy="13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ED0"/>
                </a:solidFill>
                <a:latin typeface="Brandon Text Bold" panose="020B0803020203060203" pitchFamily="34" charset="0"/>
              </a:rPr>
              <a:t>But what about health?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Thinking about </a:t>
            </a:r>
            <a:r>
              <a:rPr lang="en-US" sz="2400" dirty="0">
                <a:latin typeface="Brandon Text Regular" panose="020B0503020203060203" pitchFamily="34" charset="0"/>
              </a:rPr>
              <a:t>the Minister’s point “visualizing” yourself, or  “finding yourself”:</a:t>
            </a:r>
          </a:p>
          <a:p>
            <a:pPr>
              <a:lnSpc>
                <a:spcPct val="150000"/>
              </a:lnSpc>
            </a:pPr>
            <a:endParaRPr lang="en-A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11449-A9D0-2255-E085-F84754D604A4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: Rounded Corners 19">
              <a:extLst>
                <a:ext uri="{FF2B5EF4-FFF2-40B4-BE49-F238E27FC236}">
                  <a16:creationId xmlns:a16="http://schemas.microsoft.com/office/drawing/2014/main" id="{24A4E639-EDBB-ECD2-00B3-59B36F6425F4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58711E-42C9-998D-C67E-5C023DFB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6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Why a standard?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CE0C7F-CAD0-8BE4-E0E3-3E0AFE5A786B}"/>
              </a:ext>
            </a:extLst>
          </p:cNvPr>
          <p:cNvGrpSpPr/>
          <p:nvPr/>
        </p:nvGrpSpPr>
        <p:grpSpPr>
          <a:xfrm>
            <a:off x="1022808" y="2338734"/>
            <a:ext cx="2595646" cy="953173"/>
            <a:chOff x="1747755" y="160690"/>
            <a:chExt cx="2595646" cy="953173"/>
          </a:xfrm>
          <a:solidFill>
            <a:schemeClr val="bg1"/>
          </a:solidFill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407CD6-40C8-AFA5-FF06-EC50D5AD48D8}"/>
                </a:ext>
              </a:extLst>
            </p:cNvPr>
            <p:cNvSpPr/>
            <p:nvPr/>
          </p:nvSpPr>
          <p:spPr>
            <a:xfrm>
              <a:off x="1747755" y="160690"/>
              <a:ext cx="2595646" cy="9531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678CC0-3480-987F-0C31-4F6C74D87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1146" y="246888"/>
              <a:ext cx="2388861" cy="780775"/>
            </a:xfrm>
            <a:prstGeom prst="rect">
              <a:avLst/>
            </a:prstGeom>
            <a:grp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E6B57-9918-560A-7DA9-7EA5CD3E6FA2}"/>
              </a:ext>
            </a:extLst>
          </p:cNvPr>
          <p:cNvGrpSpPr/>
          <p:nvPr/>
        </p:nvGrpSpPr>
        <p:grpSpPr>
          <a:xfrm>
            <a:off x="4561556" y="2338734"/>
            <a:ext cx="2463800" cy="953173"/>
            <a:chOff x="2413000" y="896052"/>
            <a:chExt cx="2463800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AEA2E13-F2F4-ED0B-E693-7199498D2174}"/>
                </a:ext>
              </a:extLst>
            </p:cNvPr>
            <p:cNvSpPr/>
            <p:nvPr/>
          </p:nvSpPr>
          <p:spPr>
            <a:xfrm>
              <a:off x="2413000" y="896052"/>
              <a:ext cx="2463800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D83761-778D-D1A6-204E-73BBA2653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4976" y="990642"/>
              <a:ext cx="1793302" cy="6059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D5123C-ED32-EAFD-4E82-7A59638FC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4387" y="1377992"/>
              <a:ext cx="2232877" cy="4648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A401EE-C0F6-ED3E-FFDC-A4934DB1E3D5}"/>
              </a:ext>
            </a:extLst>
          </p:cNvPr>
          <p:cNvGrpSpPr/>
          <p:nvPr/>
        </p:nvGrpSpPr>
        <p:grpSpPr>
          <a:xfrm>
            <a:off x="8120860" y="2338734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55858E-6DD7-951B-863C-63418A17D612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09CD8A-FDEE-090B-DAF9-6AA647BFA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8B34039-E053-1147-7FE5-0D63D640EEFC}"/>
              </a:ext>
            </a:extLst>
          </p:cNvPr>
          <p:cNvSpPr txBox="1"/>
          <p:nvPr/>
        </p:nvSpPr>
        <p:spPr>
          <a:xfrm>
            <a:off x="1022809" y="3498475"/>
            <a:ext cx="25956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International</a:t>
            </a:r>
          </a:p>
          <a:p>
            <a:pPr marL="36988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All fields, strong in health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053909-2653-7FE3-4FDB-5C2F67BE0D80}"/>
              </a:ext>
            </a:extLst>
          </p:cNvPr>
          <p:cNvSpPr txBox="1"/>
          <p:nvPr/>
        </p:nvSpPr>
        <p:spPr>
          <a:xfrm>
            <a:off x="4561556" y="3498475"/>
            <a:ext cx="26162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International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1C48E9-12D3-ECCB-6E36-AF9E3D3C4BFF}"/>
              </a:ext>
            </a:extLst>
          </p:cNvPr>
          <p:cNvSpPr txBox="1"/>
          <p:nvPr/>
        </p:nvSpPr>
        <p:spPr>
          <a:xfrm>
            <a:off x="8120861" y="3498475"/>
            <a:ext cx="2748048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The Americas, mainly the U.S.</a:t>
            </a:r>
          </a:p>
          <a:p>
            <a:pPr marL="36988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  <a:ea typeface="Verdana" panose="020B0604030504040204" pitchFamily="34" charset="0"/>
              </a:rPr>
              <a:t>All fields, strong in government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8F08EF-50CE-5E21-648E-5CAC2F698095}"/>
              </a:ext>
            </a:extLst>
          </p:cNvPr>
          <p:cNvGrpSpPr/>
          <p:nvPr/>
        </p:nvGrpSpPr>
        <p:grpSpPr>
          <a:xfrm>
            <a:off x="4561556" y="4950455"/>
            <a:ext cx="2848628" cy="1123320"/>
            <a:chOff x="1935631" y="4165599"/>
            <a:chExt cx="4096541" cy="1615419"/>
          </a:xfrm>
          <a:effectLst>
            <a:outerShdw blurRad="304800" dist="1651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B7FB29-7F66-D031-5189-C29090398BC6}"/>
                </a:ext>
              </a:extLst>
            </p:cNvPr>
            <p:cNvSpPr/>
            <p:nvPr/>
          </p:nvSpPr>
          <p:spPr>
            <a:xfrm>
              <a:off x="1935631" y="4165599"/>
              <a:ext cx="4096541" cy="1615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9EC491-3CBA-9785-6ECB-B28FFDC0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3140" y="4336673"/>
              <a:ext cx="3829660" cy="13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31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Yes, but why a standard?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B766-63C0-D1A5-0FF4-7FEAF025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109787"/>
            <a:ext cx="9419040" cy="4067175"/>
          </a:xfrm>
        </p:spPr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spcBef>
                <a:spcPts val="1200"/>
              </a:spcBef>
              <a:tabLst>
                <a:tab pos="1974850" algn="l"/>
              </a:tabLst>
            </a:pPr>
            <a:r>
              <a:rPr lang="en-US" sz="2400" dirty="0">
                <a:latin typeface="Brandon Text Regular" panose="020B0503020203060203" pitchFamily="34" charset="0"/>
                <a:sym typeface="Raleway Thin"/>
              </a:rPr>
              <a:t>Imagine buying paper and printers that weren't made according to standards . . . </a:t>
            </a:r>
          </a:p>
          <a:p>
            <a:pPr marL="541338" indent="-541338">
              <a:lnSpc>
                <a:spcPct val="100000"/>
              </a:lnSpc>
              <a:spcBef>
                <a:spcPts val="1200"/>
              </a:spcBef>
              <a:tabLst>
                <a:tab pos="1974850" algn="l"/>
              </a:tabLst>
            </a:pPr>
            <a:r>
              <a:rPr lang="en-US" sz="2400" dirty="0">
                <a:latin typeface="Brandon Text Regular" panose="020B0503020203060203" pitchFamily="34" charset="0"/>
                <a:sym typeface="Raleway Thin"/>
              </a:rPr>
              <a:t>Without a standard, difficult to assess the quality of processes and output</a:t>
            </a:r>
          </a:p>
          <a:p>
            <a:pPr marL="541338" indent="-541338">
              <a:lnSpc>
                <a:spcPct val="100000"/>
              </a:lnSpc>
              <a:spcBef>
                <a:spcPts val="1200"/>
              </a:spcBef>
              <a:tabLst>
                <a:tab pos="1974850" algn="l"/>
              </a:tabLst>
            </a:pPr>
            <a:r>
              <a:rPr lang="en-US" sz="2400" dirty="0">
                <a:latin typeface="Brandon Text Regular" panose="020B0503020203060203" pitchFamily="34" charset="0"/>
                <a:sym typeface="Raleway Thin"/>
              </a:rPr>
              <a:t>Consensus among international experts </a:t>
            </a:r>
            <a:r>
              <a:rPr lang="en-GB" sz="2400" dirty="0">
                <a:latin typeface="Brandon Text Regular" panose="020B0503020203060203" pitchFamily="34" charset="0"/>
              </a:rPr>
              <a:t>— on definition, process, output</a:t>
            </a:r>
            <a:endParaRPr lang="en-US" sz="2400" dirty="0">
              <a:latin typeface="Brandon Text Regular" panose="020B0503020203060203" pitchFamily="34" charset="0"/>
              <a:sym typeface="Raleway Thin"/>
            </a:endParaRPr>
          </a:p>
          <a:p>
            <a:pPr marL="541338" indent="-541338">
              <a:lnSpc>
                <a:spcPct val="100000"/>
              </a:lnSpc>
              <a:spcBef>
                <a:spcPts val="1200"/>
              </a:spcBef>
              <a:tabLst>
                <a:tab pos="1974850" algn="l"/>
              </a:tabLst>
            </a:pPr>
            <a:r>
              <a:rPr lang="en-US" sz="2400" dirty="0">
                <a:latin typeface="Brandon Text Regular" panose="020B0503020203060203" pitchFamily="34" charset="0"/>
                <a:sym typeface="Raleway Thin"/>
              </a:rPr>
              <a:t>Expert guidance for authors everywhere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1D0848-1268-D0A7-FB60-D76144F59C86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A7989870-0EA1-9956-5254-3379520220F9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E97A6-6C12-637A-38BF-85DAF3C8B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1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What is the standard?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B766-63C0-D1A5-0FF4-7FEAF025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4" y="2109788"/>
            <a:ext cx="8545286" cy="2171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r>
              <a:rPr lang="en-GB" sz="2400" b="1" dirty="0"/>
              <a:t>Part 1 sets </a:t>
            </a:r>
            <a:r>
              <a:rPr lang="en-GB" sz="2400" b="1" dirty="0">
                <a:solidFill>
                  <a:srgbClr val="009ED0"/>
                </a:solidFill>
              </a:rPr>
              <a:t>4 Principles </a:t>
            </a:r>
            <a:r>
              <a:rPr lang="en-GB" sz="2400" b="1" dirty="0"/>
              <a:t>based on t</a:t>
            </a:r>
            <a:r>
              <a:rPr lang="en-US" sz="2400" b="1" dirty="0"/>
              <a:t>he definition of plain language:</a:t>
            </a:r>
          </a:p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  <a:tabLst>
                <a:tab pos="1974850" algn="l"/>
              </a:tabLst>
            </a:pPr>
            <a:r>
              <a:rPr lang="en-US" dirty="0">
                <a:latin typeface="Brandon Text Regular" panose="020B0503020203060203" pitchFamily="34" charset="0"/>
              </a:rPr>
              <a:t>“A communication is in plain language if its wording, structure, and design are so clear that the intended readers can easily find what they need, understand </a:t>
            </a:r>
          </a:p>
          <a:p>
            <a:pPr marL="0" indent="0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dirty="0">
                <a:latin typeface="Brandon Text Regular" panose="020B0503020203060203" pitchFamily="34" charset="0"/>
              </a:rPr>
              <a:t>what they find, and use that information.”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45A4-6B29-B0B4-0AEB-FDEB3CF7AB67}"/>
              </a:ext>
            </a:extLst>
          </p:cNvPr>
          <p:cNvSpPr txBox="1"/>
          <p:nvPr/>
        </p:nvSpPr>
        <p:spPr>
          <a:xfrm>
            <a:off x="2057400" y="5607051"/>
            <a:ext cx="7213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Bold" panose="020B0803020203060203" pitchFamily="34" charset="0"/>
              </a:rPr>
              <a:t>Agreed on at Clarity conference, Antwerp, Belgium 2014</a:t>
            </a:r>
          </a:p>
          <a:p>
            <a:pPr marL="0" indent="0" algn="r">
              <a:spcBef>
                <a:spcPts val="0"/>
              </a:spcBef>
              <a:buNone/>
              <a:tabLst>
                <a:tab pos="197485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Text Regular" panose="020B0503020203060203" pitchFamily="34" charset="0"/>
              </a:rPr>
              <a:t>Now adopted in 26 languages, see iplfederation.org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012D4-4CCA-E84B-9654-74F5FBA19FF2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8E035668-ADBF-2960-4B3D-6C75237285E4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DEFAB4-35E1-D9B2-A1F5-938D1F5E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66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1BD4-4AF5-1E94-FA09-85F972B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What is the standard?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012D4-4CCA-E84B-9654-74F5FBA19FF2}"/>
              </a:ext>
            </a:extLst>
          </p:cNvPr>
          <p:cNvGrpSpPr/>
          <p:nvPr/>
        </p:nvGrpSpPr>
        <p:grpSpPr>
          <a:xfrm>
            <a:off x="8779766" y="136525"/>
            <a:ext cx="3137232" cy="953173"/>
            <a:chOff x="6941007" y="535870"/>
            <a:chExt cx="3137232" cy="953173"/>
          </a:xfrm>
          <a:effectLst>
            <a:outerShdw blurRad="304800" dist="165100" dir="582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8E035668-ADBF-2960-4B3D-6C75237285E4}"/>
                </a:ext>
              </a:extLst>
            </p:cNvPr>
            <p:cNvSpPr/>
            <p:nvPr/>
          </p:nvSpPr>
          <p:spPr>
            <a:xfrm>
              <a:off x="6941007" y="535870"/>
              <a:ext cx="3137231" cy="953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DEFAB4-35E1-D9B2-A1F5-938D1F5E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94" y="703973"/>
              <a:ext cx="3059645" cy="616966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9D6C59-EBD4-375F-76EC-BE8B8104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76" y="1816102"/>
            <a:ext cx="6824890" cy="4583881"/>
          </a:xfrm>
          <a:prstGeom prst="rect">
            <a:avLst/>
          </a:prstGeom>
          <a:noFill/>
          <a:ln>
            <a:solidFill>
              <a:srgbClr val="009ED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8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022fc-f0c4-4c7e-8d55-747fe778862a">
      <Terms xmlns="http://schemas.microsoft.com/office/infopath/2007/PartnerControls"/>
    </lcf76f155ced4ddcb4097134ff3c332f>
    <TaxCatchAll xmlns="9551431f-b8f0-4419-b818-5a29d132f0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108A6664BE94DA07C70A850E5A8F8" ma:contentTypeVersion="16" ma:contentTypeDescription="Create a new document." ma:contentTypeScope="" ma:versionID="8d4c55ba48293096d9007ae2a32478d3">
  <xsd:schema xmlns:xsd="http://www.w3.org/2001/XMLSchema" xmlns:xs="http://www.w3.org/2001/XMLSchema" xmlns:p="http://schemas.microsoft.com/office/2006/metadata/properties" xmlns:ns2="cdd022fc-f0c4-4c7e-8d55-747fe778862a" xmlns:ns3="9551431f-b8f0-4419-b818-5a29d132f0c0" targetNamespace="http://schemas.microsoft.com/office/2006/metadata/properties" ma:root="true" ma:fieldsID="96f0a660ee378f4d1cc1f5d1626e60db" ns2:_="" ns3:_="">
    <xsd:import namespace="cdd022fc-f0c4-4c7e-8d55-747fe778862a"/>
    <xsd:import namespace="9551431f-b8f0-4419-b818-5a29d132f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022fc-f0c4-4c7e-8d55-747fe7788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f770d84-710c-4302-89f8-0b6747e0f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1431f-b8f0-4419-b818-5a29d132f0c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5b0488a-f855-4c72-ae95-88d860082bc1}" ma:internalName="TaxCatchAll" ma:showField="CatchAllData" ma:web="9551431f-b8f0-4419-b818-5a29d132f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3B755-678A-449A-8DFD-8353F33787BE}">
  <ds:schemaRefs>
    <ds:schemaRef ds:uri="http://schemas.microsoft.com/office/2006/metadata/properties"/>
    <ds:schemaRef ds:uri="http://schemas.microsoft.com/office/infopath/2007/PartnerControls"/>
    <ds:schemaRef ds:uri="cdd022fc-f0c4-4c7e-8d55-747fe778862a"/>
    <ds:schemaRef ds:uri="9551431f-b8f0-4419-b818-5a29d132f0c0"/>
  </ds:schemaRefs>
</ds:datastoreItem>
</file>

<file path=customXml/itemProps2.xml><?xml version="1.0" encoding="utf-8"?>
<ds:datastoreItem xmlns:ds="http://schemas.openxmlformats.org/officeDocument/2006/customXml" ds:itemID="{D10C840D-FF4E-4928-AAC1-8D05D953B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022fc-f0c4-4c7e-8d55-747fe778862a"/>
    <ds:schemaRef ds:uri="9551431f-b8f0-4419-b818-5a29d132f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97E157-5FD0-4D50-B30E-545911E08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1039</Words>
  <Application>Microsoft Macintosh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Brandon Text Bold</vt:lpstr>
      <vt:lpstr>Brandon Text Regular</vt:lpstr>
      <vt:lpstr>proxima-nova</vt:lpstr>
      <vt:lpstr>arial</vt:lpstr>
      <vt:lpstr>Calibri</vt:lpstr>
      <vt:lpstr>Georgia</vt:lpstr>
      <vt:lpstr>Nunito Sans</vt:lpstr>
      <vt:lpstr>Office Theme</vt:lpstr>
      <vt:lpstr>Using the ISO Plain Language Standard to Advocate for Better Health Literacy Outcomes </vt:lpstr>
      <vt:lpstr>A Standard for Language</vt:lpstr>
      <vt:lpstr>1. Why plain language?</vt:lpstr>
      <vt:lpstr>1. Why plain language?</vt:lpstr>
      <vt:lpstr>1. Why plain language?</vt:lpstr>
      <vt:lpstr>2. Why a standard? </vt:lpstr>
      <vt:lpstr>2. Yes, but why a standard?</vt:lpstr>
      <vt:lpstr>3. What is the standard?</vt:lpstr>
      <vt:lpstr>3. What is the standard?</vt:lpstr>
      <vt:lpstr>4. How do you use it? </vt:lpstr>
      <vt:lpstr>Find</vt:lpstr>
      <vt:lpstr>PowerPoint Presentation</vt:lpstr>
      <vt:lpstr>PowerPoint Presentation</vt:lpstr>
      <vt:lpstr>4. How do you use it? </vt:lpstr>
      <vt:lpstr>Understand</vt:lpstr>
      <vt:lpstr>PowerPoint Presentation</vt:lpstr>
      <vt:lpstr>4. How do you use it? </vt:lpstr>
      <vt:lpstr>Use</vt:lpstr>
      <vt:lpstr>PowerPoint Presentation</vt:lpstr>
      <vt:lpstr>5. What’s next?</vt:lpstr>
      <vt:lpstr>5. What’s next?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ISO’s plain language standard  A tool for us all</dc:title>
  <dc:creator>Christopher Balmford</dc:creator>
  <cp:lastModifiedBy>Barbra Kingsley</cp:lastModifiedBy>
  <cp:revision>49</cp:revision>
  <dcterms:created xsi:type="dcterms:W3CDTF">2023-02-12T23:18:33Z</dcterms:created>
  <dcterms:modified xsi:type="dcterms:W3CDTF">2023-09-26T15:47:57Z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0x01010091B108A6664BE94DA07C70A850E5A8F8</vt:lpwstr>
  </property>
</Properties>
</file>