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8" r:id="rId3"/>
  </p:sldMasterIdLst>
  <p:notesMasterIdLst>
    <p:notesMasterId r:id="rId35"/>
  </p:notesMasterIdLst>
  <p:sldIdLst>
    <p:sldId id="258" r:id="rId4"/>
    <p:sldId id="256" r:id="rId5"/>
    <p:sldId id="257" r:id="rId6"/>
    <p:sldId id="281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2" r:id="rId17"/>
    <p:sldId id="273" r:id="rId18"/>
    <p:sldId id="274" r:id="rId19"/>
    <p:sldId id="278" r:id="rId20"/>
    <p:sldId id="279" r:id="rId21"/>
    <p:sldId id="276" r:id="rId22"/>
    <p:sldId id="277" r:id="rId23"/>
    <p:sldId id="282" r:id="rId24"/>
    <p:sldId id="283" r:id="rId25"/>
    <p:sldId id="284" r:id="rId26"/>
    <p:sldId id="286" r:id="rId27"/>
    <p:sldId id="285" r:id="rId28"/>
    <p:sldId id="289" r:id="rId29"/>
    <p:sldId id="287" r:id="rId30"/>
    <p:sldId id="288" r:id="rId31"/>
    <p:sldId id="290" r:id="rId32"/>
    <p:sldId id="291" r:id="rId33"/>
    <p:sldId id="292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2" autoAdjust="0"/>
    <p:restoredTop sz="94651" autoAdjust="0"/>
  </p:normalViewPr>
  <p:slideViewPr>
    <p:cSldViewPr snapToGrid="0">
      <p:cViewPr varScale="1">
        <p:scale>
          <a:sx n="99" d="100"/>
          <a:sy n="99" d="100"/>
        </p:scale>
        <p:origin x="666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9E6A74-3601-4DFF-B456-74BEABF9D75F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795C8E-0150-4CB3-88C6-4B738274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406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$300,000</a:t>
            </a:r>
            <a:r>
              <a:rPr lang="en-US" baseline="0" dirty="0"/>
              <a:t> over 3 years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065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795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271346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Needs assessment results</a:t>
            </a:r>
            <a:r>
              <a:rPr lang="en-US" baseline="0" dirty="0" smtClean="0"/>
              <a:t> presented at MLA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357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 smtClean="0"/>
              <a:t>Anyone in the participating correction facilities could access modules, regardless of participation in the study. The modules</a:t>
            </a:r>
            <a:r>
              <a:rPr lang="en-US" sz="1400" baseline="0" dirty="0" smtClean="0"/>
              <a:t> will remain available indefinitely and the research components (questionnaires, </a:t>
            </a:r>
            <a:r>
              <a:rPr lang="en-US" sz="1400" baseline="0" dirty="0" err="1" smtClean="0"/>
              <a:t>etc</a:t>
            </a:r>
            <a:r>
              <a:rPr lang="en-US" sz="1400" baseline="0" dirty="0" smtClean="0"/>
              <a:t>) stripped out now that the study has concluded.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950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gilbertvelazquez/Documents/GVCERV%20PROJECTS/IHA_HLiA2021/Slides/SlideArt/WP-HLiA_2021-SlideArt1.png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gilbertvelazquez/Documents/GVCERV%20PROJECTS/IHA_HLiA2021/Slides/SlideArt/WP-HLiA_2021-SlideArt1.png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LIGHT: 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AU_PresDeck_Back_LIGHT_4-3-01.png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Shape 75"/>
          <p:cNvSpPr>
            <a:spLocks noGrp="1"/>
          </p:cNvSpPr>
          <p:nvPr>
            <p:ph type="title"/>
          </p:nvPr>
        </p:nvSpPr>
        <p:spPr>
          <a:xfrm>
            <a:off x="1479914" y="2360002"/>
            <a:ext cx="9255985" cy="1217634"/>
          </a:xfrm>
          <a:prstGeom prst="rect">
            <a:avLst/>
          </a:prstGeom>
        </p:spPr>
        <p:txBody>
          <a:bodyPr/>
          <a:lstStyle>
            <a:lvl1pPr>
              <a:defRPr sz="7031">
                <a:solidFill>
                  <a:srgbClr val="082F57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76" name="Shape 76"/>
          <p:cNvSpPr>
            <a:spLocks noGrp="1"/>
          </p:cNvSpPr>
          <p:nvPr>
            <p:ph type="body" sz="quarter" idx="1"/>
          </p:nvPr>
        </p:nvSpPr>
        <p:spPr>
          <a:xfrm>
            <a:off x="1482342" y="4346658"/>
            <a:ext cx="4555628" cy="449432"/>
          </a:xfrm>
          <a:prstGeom prst="rect">
            <a:avLst/>
          </a:prstGeom>
        </p:spPr>
        <p:txBody>
          <a:bodyPr anchor="t"/>
          <a:lstStyle>
            <a:lvl1pPr>
              <a:lnSpc>
                <a:spcPct val="100000"/>
              </a:lnSpc>
              <a:spcBef>
                <a:spcPts val="281"/>
              </a:spcBef>
              <a:defRPr b="1" i="1">
                <a:solidFill>
                  <a:srgbClr val="A5ACAF"/>
                </a:solidFill>
              </a:defRPr>
            </a:lvl1pPr>
            <a:lvl2pPr>
              <a:lnSpc>
                <a:spcPct val="100000"/>
              </a:lnSpc>
              <a:spcBef>
                <a:spcPts val="281"/>
              </a:spcBef>
              <a:defRPr b="1" i="1">
                <a:solidFill>
                  <a:srgbClr val="A5ACAF"/>
                </a:solidFill>
              </a:defRPr>
            </a:lvl2pPr>
            <a:lvl3pPr>
              <a:lnSpc>
                <a:spcPct val="100000"/>
              </a:lnSpc>
              <a:spcBef>
                <a:spcPts val="281"/>
              </a:spcBef>
              <a:defRPr b="1" i="1">
                <a:solidFill>
                  <a:srgbClr val="A5ACAF"/>
                </a:solidFill>
              </a:defRPr>
            </a:lvl3pPr>
            <a:lvl4pPr>
              <a:lnSpc>
                <a:spcPct val="100000"/>
              </a:lnSpc>
              <a:spcBef>
                <a:spcPts val="281"/>
              </a:spcBef>
              <a:defRPr b="1" i="1">
                <a:solidFill>
                  <a:srgbClr val="A5ACAF"/>
                </a:solidFill>
              </a:defRPr>
            </a:lvl4pPr>
            <a:lvl5pPr>
              <a:lnSpc>
                <a:spcPct val="100000"/>
              </a:lnSpc>
              <a:spcBef>
                <a:spcPts val="281"/>
              </a:spcBef>
              <a:defRPr b="1" i="1">
                <a:solidFill>
                  <a:srgbClr val="A5ACAF"/>
                </a:solidFill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77" name="Shape 77"/>
          <p:cNvSpPr/>
          <p:nvPr/>
        </p:nvSpPr>
        <p:spPr>
          <a:xfrm>
            <a:off x="1494621" y="3813041"/>
            <a:ext cx="1220528" cy="50189"/>
          </a:xfrm>
          <a:prstGeom prst="rect">
            <a:avLst/>
          </a:prstGeom>
          <a:solidFill>
            <a:srgbClr val="44D62B"/>
          </a:solidFill>
          <a:ln w="12700">
            <a:miter lim="400000"/>
          </a:ln>
        </p:spPr>
        <p:txBody>
          <a:bodyPr lIns="25717" tIns="25717" rIns="25717" bIns="25717" anchor="ctr"/>
          <a:lstStyle/>
          <a:p>
            <a:endParaRPr sz="1266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118788"/>
            <a:ext cx="12192000" cy="739211"/>
          </a:xfrm>
          <a:prstGeom prst="rect">
            <a:avLst/>
          </a:prstGeom>
          <a:solidFill>
            <a:srgbClr val="003359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575" tIns="36575" rIns="36575" bIns="36575" numCol="1" spcCol="38100" rtlCol="0" anchor="t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9" y="6159599"/>
            <a:ext cx="2383077" cy="65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90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5F550-71F5-45F2-BD22-5F5825BD9EB4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3FE27E-591B-424D-BC7B-275403CED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066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5F550-71F5-45F2-BD22-5F5825BD9EB4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3FE27E-591B-424D-BC7B-275403CED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432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5F550-71F5-45F2-BD22-5F5825BD9EB4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3FE27E-591B-424D-BC7B-275403CED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762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F782ED72-00D2-1D4F-AF20-930E0C079C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2" t="8010" r="12648" b="12676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ADB89E1-3B2C-B24B-8D9D-BB133089C05B}"/>
              </a:ext>
            </a:extLst>
          </p:cNvPr>
          <p:cNvSpPr txBox="1"/>
          <p:nvPr userDrawn="1"/>
        </p:nvSpPr>
        <p:spPr>
          <a:xfrm>
            <a:off x="3621741" y="3567953"/>
            <a:ext cx="6759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14-15, 2021</a:t>
            </a:r>
          </a:p>
        </p:txBody>
      </p:sp>
    </p:spTree>
    <p:extLst>
      <p:ext uri="{BB962C8B-B14F-4D97-AF65-F5344CB8AC3E}">
        <p14:creationId xmlns:p14="http://schemas.microsoft.com/office/powerpoint/2010/main" val="17490107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solidFill>
                  <a:srgbClr val="ED177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lnSpc>
                <a:spcPct val="100000"/>
              </a:lnSpc>
              <a:buClr>
                <a:srgbClr val="ED177B"/>
              </a:buClr>
              <a:buSzPct val="120000"/>
              <a:defRPr sz="3000" b="0" i="0">
                <a:solidFill>
                  <a:srgbClr val="3F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100000"/>
              </a:lnSpc>
              <a:buClr>
                <a:srgbClr val="3F4040"/>
              </a:buClr>
              <a:buSzPct val="120000"/>
              <a:buFont typeface="System Font Regular"/>
              <a:buChar char="—"/>
              <a:defRPr sz="2800">
                <a:solidFill>
                  <a:srgbClr val="3F4040"/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3F7E7-2774-4B8D-82B9-0A8CDEB8EA22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13F97-2C4E-41F0-8373-49B66E49C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6545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3F7E7-2774-4B8D-82B9-0A8CDEB8EA22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13F97-2C4E-41F0-8373-49B66E49C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129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3F7E7-2774-4B8D-82B9-0A8CDEB8EA22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13F97-2C4E-41F0-8373-49B66E49C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7280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3F7E7-2774-4B8D-82B9-0A8CDEB8EA22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13F97-2C4E-41F0-8373-49B66E49C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8676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3F7E7-2774-4B8D-82B9-0A8CDEB8EA22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13F97-2C4E-41F0-8373-49B66E49C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95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F782ED72-00D2-1D4F-AF20-930E0C079C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2" t="8010" r="12648" b="12676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ADB89E1-3B2C-B24B-8D9D-BB133089C05B}"/>
              </a:ext>
            </a:extLst>
          </p:cNvPr>
          <p:cNvSpPr txBox="1"/>
          <p:nvPr userDrawn="1"/>
        </p:nvSpPr>
        <p:spPr>
          <a:xfrm>
            <a:off x="3621741" y="3567953"/>
            <a:ext cx="6759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14-15, 2021</a:t>
            </a:r>
          </a:p>
        </p:txBody>
      </p:sp>
    </p:spTree>
    <p:extLst>
      <p:ext uri="{BB962C8B-B14F-4D97-AF65-F5344CB8AC3E}">
        <p14:creationId xmlns:p14="http://schemas.microsoft.com/office/powerpoint/2010/main" val="3988934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118788"/>
            <a:ext cx="12192000" cy="739211"/>
          </a:xfrm>
          <a:prstGeom prst="rect">
            <a:avLst/>
          </a:prstGeom>
          <a:solidFill>
            <a:srgbClr val="003359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575" tIns="36575" rIns="36575" bIns="36575" numCol="1" spcCol="38100" rtlCol="0" anchor="t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9" y="6159599"/>
            <a:ext cx="2383077" cy="65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3650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solidFill>
                  <a:srgbClr val="ED177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lnSpc>
                <a:spcPct val="100000"/>
              </a:lnSpc>
              <a:buClr>
                <a:srgbClr val="ED177B"/>
              </a:buClr>
              <a:buSzPct val="120000"/>
              <a:defRPr sz="3000" b="0" i="0">
                <a:solidFill>
                  <a:srgbClr val="3F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100000"/>
              </a:lnSpc>
              <a:buClr>
                <a:srgbClr val="3F4040"/>
              </a:buClr>
              <a:buSzPct val="120000"/>
              <a:buFont typeface="System Font Regular"/>
              <a:buChar char="—"/>
              <a:defRPr sz="2800">
                <a:solidFill>
                  <a:srgbClr val="3F4040"/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3F7E7-2774-4B8D-82B9-0A8CDEB8EA22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13F97-2C4E-41F0-8373-49B66E49C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7455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3F7E7-2774-4B8D-82B9-0A8CDEB8EA22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13F97-2C4E-41F0-8373-49B66E49C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7952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3F7E7-2774-4B8D-82B9-0A8CDEB8EA22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13F97-2C4E-41F0-8373-49B66E49C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7839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3F7E7-2774-4B8D-82B9-0A8CDEB8EA22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13F97-2C4E-41F0-8373-49B66E49C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0317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3F7E7-2774-4B8D-82B9-0A8CDEB8EA22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13F97-2C4E-41F0-8373-49B66E49C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253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118788"/>
            <a:ext cx="12192000" cy="739211"/>
          </a:xfrm>
          <a:prstGeom prst="rect">
            <a:avLst/>
          </a:prstGeom>
          <a:solidFill>
            <a:srgbClr val="003359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575" tIns="36575" rIns="36575" bIns="36575" numCol="1" spcCol="38100" rtlCol="0" anchor="t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9" y="6159599"/>
            <a:ext cx="2383077" cy="65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257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5F550-71F5-45F2-BD22-5F5825BD9EB4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3FE27E-591B-424D-BC7B-275403CED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735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5F550-71F5-45F2-BD22-5F5825BD9EB4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3FE27E-591B-424D-BC7B-275403CED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8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5F550-71F5-45F2-BD22-5F5825BD9EB4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3FE27E-591B-424D-BC7B-275403CED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018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5F550-71F5-45F2-BD22-5F5825BD9EB4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3FE27E-591B-424D-BC7B-275403CED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240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5F550-71F5-45F2-BD22-5F5825BD9EB4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3FE27E-591B-424D-BC7B-275403CED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280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5F550-71F5-45F2-BD22-5F5825BD9EB4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3FE27E-591B-424D-BC7B-275403CED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418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image" Target="file:////Users/gilbertvelazquez/Documents/GVCERV%20PROJECTS/IHA_HLiA2021/Slides/SlideArt/WP-HLiA_2021-SlideBanner1.png" TargetMode="Externa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9" Type="http://schemas.openxmlformats.org/officeDocument/2006/relationships/image" Target="file:////Users/gilbertvelazquez/Documents/GVCERV%20PROJECTS/IHA_HLiA2021/Slides/SlideArt/WP-HLiA_2021-SlideBanner1.pn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5F550-71F5-45F2-BD22-5F5825BD9EB4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772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49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50339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3F7E7-2774-4B8D-82B9-0A8CDEB8EA22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13F97-2C4E-41F0-8373-49B66E49CA3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31279D7-8924-6D4A-BADB-911E38BBCCC2}"/>
              </a:ext>
            </a:extLst>
          </p:cNvPr>
          <p:cNvCxnSpPr/>
          <p:nvPr userDrawn="1"/>
        </p:nvCxnSpPr>
        <p:spPr>
          <a:xfrm>
            <a:off x="989215" y="1518182"/>
            <a:ext cx="11202785" cy="0"/>
          </a:xfrm>
          <a:prstGeom prst="line">
            <a:avLst/>
          </a:prstGeom>
          <a:ln w="22225">
            <a:solidFill>
              <a:srgbClr val="6F8D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15E6152A-B2D4-974E-8ABC-1CBAED8102F1}"/>
              </a:ext>
            </a:extLst>
          </p:cNvPr>
          <p:cNvPicPr>
            <a:picLocks noChangeAspect="1"/>
          </p:cNvPicPr>
          <p:nvPr userDrawn="1"/>
        </p:nvPicPr>
        <p:blipFill>
          <a:blip r:embed="rId8" r:link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4" b="5624"/>
          <a:stretch>
            <a:fillRect/>
          </a:stretch>
        </p:blipFill>
        <p:spPr>
          <a:xfrm>
            <a:off x="8815070" y="0"/>
            <a:ext cx="3383280" cy="66860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241A13E-E914-394E-AF69-16F4EA8D4D84}"/>
              </a:ext>
            </a:extLst>
          </p:cNvPr>
          <p:cNvSpPr/>
          <p:nvPr userDrawn="1"/>
        </p:nvSpPr>
        <p:spPr>
          <a:xfrm>
            <a:off x="0" y="1"/>
            <a:ext cx="8815070" cy="668603"/>
          </a:xfrm>
          <a:prstGeom prst="rect">
            <a:avLst/>
          </a:prstGeom>
          <a:solidFill>
            <a:srgbClr val="1999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261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ED177B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D177B"/>
        </a:buClr>
        <a:buSzPct val="120000"/>
        <a:buFont typeface="Arial" panose="020B0604020202020204" pitchFamily="34" charset="0"/>
        <a:buChar char="•"/>
        <a:defRPr sz="2800" b="0" i="0" kern="1200">
          <a:solidFill>
            <a:srgbClr val="3F404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120000"/>
        <a:buFont typeface="System Font Regular"/>
        <a:buChar char="—"/>
        <a:defRPr sz="2400" b="0" i="0" kern="1200">
          <a:solidFill>
            <a:srgbClr val="3F404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50339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3F7E7-2774-4B8D-82B9-0A8CDEB8EA22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13F97-2C4E-41F0-8373-49B66E49CA3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31279D7-8924-6D4A-BADB-911E38BBCCC2}"/>
              </a:ext>
            </a:extLst>
          </p:cNvPr>
          <p:cNvCxnSpPr/>
          <p:nvPr userDrawn="1"/>
        </p:nvCxnSpPr>
        <p:spPr>
          <a:xfrm>
            <a:off x="989215" y="1518182"/>
            <a:ext cx="11202785" cy="0"/>
          </a:xfrm>
          <a:prstGeom prst="line">
            <a:avLst/>
          </a:prstGeom>
          <a:ln w="22225">
            <a:solidFill>
              <a:srgbClr val="6F8D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15E6152A-B2D4-974E-8ABC-1CBAED8102F1}"/>
              </a:ext>
            </a:extLst>
          </p:cNvPr>
          <p:cNvPicPr>
            <a:picLocks noChangeAspect="1"/>
          </p:cNvPicPr>
          <p:nvPr userDrawn="1"/>
        </p:nvPicPr>
        <p:blipFill>
          <a:blip r:embed="rId8" r:link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4" b="5624"/>
          <a:stretch>
            <a:fillRect/>
          </a:stretch>
        </p:blipFill>
        <p:spPr>
          <a:xfrm>
            <a:off x="8815070" y="0"/>
            <a:ext cx="3383280" cy="66860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241A13E-E914-394E-AF69-16F4EA8D4D84}"/>
              </a:ext>
            </a:extLst>
          </p:cNvPr>
          <p:cNvSpPr/>
          <p:nvPr userDrawn="1"/>
        </p:nvSpPr>
        <p:spPr>
          <a:xfrm>
            <a:off x="0" y="1"/>
            <a:ext cx="8815070" cy="668603"/>
          </a:xfrm>
          <a:prstGeom prst="rect">
            <a:avLst/>
          </a:prstGeom>
          <a:solidFill>
            <a:srgbClr val="1999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56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ED177B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D177B"/>
        </a:buClr>
        <a:buSzPct val="120000"/>
        <a:buFont typeface="Arial" panose="020B0604020202020204" pitchFamily="34" charset="0"/>
        <a:buChar char="•"/>
        <a:defRPr sz="2800" b="0" i="0" kern="1200">
          <a:solidFill>
            <a:srgbClr val="3F404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120000"/>
        <a:buFont typeface="System Font Regular"/>
        <a:buChar char="—"/>
        <a:defRPr sz="2400" b="0" i="0" kern="1200">
          <a:solidFill>
            <a:srgbClr val="3F404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gilbertvelazquez/Documents/GVCERV%20PROJECTS/IHA_HLiA2021/Slides/SlideArt/WP-HLiA_2021-SlideArt2.pn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gilbertvelazquez/Documents/GVCERV%20PROJECTS/IHA_HLiA2021/Slides/SlideArt/WP-HLiA_2021-SlideArt2.pn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1840E-B19C-CE49-9D8F-2B5E6B820FE5}"/>
              </a:ext>
            </a:extLst>
          </p:cNvPr>
          <p:cNvSpPr txBox="1">
            <a:spLocks/>
          </p:cNvSpPr>
          <p:nvPr/>
        </p:nvSpPr>
        <p:spPr>
          <a:xfrm>
            <a:off x="3619772" y="4587087"/>
            <a:ext cx="8572228" cy="648301"/>
          </a:xfrm>
          <a:prstGeom prst="rect">
            <a:avLst/>
          </a:prstGeom>
          <a:gradFill flip="none" rotWithShape="1">
            <a:gsLst>
              <a:gs pos="44000">
                <a:schemeClr val="bg1">
                  <a:lumMod val="85000"/>
                </a:schemeClr>
              </a:gs>
              <a:gs pos="89000">
                <a:srgbClr val="1999AA">
                  <a:lumMod val="0"/>
                  <a:lumOff val="100000"/>
                  <a:alpha val="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ED177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We will get started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soon!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1C9882F-D3B5-0140-82FD-9EEEE3367896}"/>
              </a:ext>
            </a:extLst>
          </p:cNvPr>
          <p:cNvSpPr txBox="1">
            <a:spLocks/>
          </p:cNvSpPr>
          <p:nvPr/>
        </p:nvSpPr>
        <p:spPr>
          <a:xfrm rot="10800000">
            <a:off x="0" y="4587087"/>
            <a:ext cx="3619772" cy="648300"/>
          </a:xfrm>
          <a:prstGeom prst="rect">
            <a:avLst/>
          </a:prstGeom>
          <a:gradFill flip="none" rotWithShape="1">
            <a:gsLst>
              <a:gs pos="44000">
                <a:schemeClr val="bg1">
                  <a:lumMod val="85000"/>
                </a:schemeClr>
              </a:gs>
              <a:gs pos="89000">
                <a:srgbClr val="1999AA">
                  <a:lumMod val="0"/>
                  <a:lumOff val="100000"/>
                  <a:alpha val="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ED177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83A2FB8-2A03-C04C-91B1-1AFA4337C272}"/>
              </a:ext>
            </a:extLst>
          </p:cNvPr>
          <p:cNvGrpSpPr/>
          <p:nvPr/>
        </p:nvGrpSpPr>
        <p:grpSpPr>
          <a:xfrm>
            <a:off x="0" y="1275284"/>
            <a:ext cx="12538463" cy="648301"/>
            <a:chOff x="0" y="1275284"/>
            <a:chExt cx="12538463" cy="64830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2E1934A-5F48-B240-AB9A-A46800BD4402}"/>
                </a:ext>
              </a:extLst>
            </p:cNvPr>
            <p:cNvSpPr/>
            <p:nvPr/>
          </p:nvSpPr>
          <p:spPr>
            <a:xfrm>
              <a:off x="0" y="1575633"/>
              <a:ext cx="12538463" cy="71683"/>
            </a:xfrm>
            <a:prstGeom prst="rect">
              <a:avLst/>
            </a:prstGeom>
            <a:gradFill>
              <a:gsLst>
                <a:gs pos="11000">
                  <a:srgbClr val="ED177B">
                    <a:alpha val="0"/>
                  </a:srgbClr>
                </a:gs>
                <a:gs pos="57000">
                  <a:srgbClr val="ED177B"/>
                </a:gs>
                <a:gs pos="27999">
                  <a:srgbClr val="ED177B"/>
                </a:gs>
                <a:gs pos="88000">
                  <a:srgbClr val="ED177B">
                    <a:alpha val="0"/>
                  </a:srgb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itle 1">
              <a:extLst>
                <a:ext uri="{FF2B5EF4-FFF2-40B4-BE49-F238E27FC236}">
                  <a16:creationId xmlns:a16="http://schemas.microsoft.com/office/drawing/2014/main" id="{1FF374E5-6192-E346-9E57-87D9E71643D1}"/>
                </a:ext>
              </a:extLst>
            </p:cNvPr>
            <p:cNvSpPr txBox="1">
              <a:spLocks/>
            </p:cNvSpPr>
            <p:nvPr/>
          </p:nvSpPr>
          <p:spPr>
            <a:xfrm>
              <a:off x="3619772" y="1275284"/>
              <a:ext cx="2476227" cy="648301"/>
            </a:xfrm>
            <a:prstGeom prst="rect">
              <a:avLst/>
            </a:prstGeom>
            <a:solidFill>
              <a:srgbClr val="1999AA"/>
            </a:solidFill>
          </p:spPr>
          <p:txBody>
            <a:bodyPr vert="horz" wrap="none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i="0" kern="1200">
                  <a:solidFill>
                    <a:srgbClr val="ED177B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Welcome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1653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 Disparities Among Incarcerated Populations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2" name="Shape 162"/>
          <p:cNvSpPr>
            <a:spLocks noGrp="1"/>
          </p:cNvSpPr>
          <p:nvPr>
            <p:ph idx="1"/>
          </p:nvPr>
        </p:nvSpPr>
        <p:spPr>
          <a:xfrm>
            <a:off x="838200" y="1960562"/>
            <a:ext cx="10515600" cy="4089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Higher </a:t>
            </a:r>
            <a:r>
              <a:rPr lang="en-US" sz="2400" dirty="0"/>
              <a:t>rates of HIV, </a:t>
            </a:r>
            <a:r>
              <a:rPr lang="en-US" sz="2400" dirty="0" err="1" smtClean="0"/>
              <a:t>Hep</a:t>
            </a:r>
            <a:r>
              <a:rPr lang="en-US" sz="2400" dirty="0" smtClean="0"/>
              <a:t> C</a:t>
            </a:r>
            <a:r>
              <a:rPr lang="en-US" sz="2400" dirty="0"/>
              <a:t>, TB, diabetes, asthma and high blood pressure than general </a:t>
            </a:r>
            <a:r>
              <a:rPr lang="en-US" sz="2400" dirty="0" smtClean="0"/>
              <a:t>population</a:t>
            </a:r>
            <a:r>
              <a:rPr lang="en-US" sz="2400" baseline="30000" dirty="0" smtClean="0"/>
              <a:t>1</a:t>
            </a:r>
            <a:br>
              <a:rPr lang="en-US" sz="2400" baseline="30000" dirty="0" smtClean="0"/>
            </a:br>
            <a:endParaRPr lang="en-US" sz="2400" baseline="30000" dirty="0"/>
          </a:p>
          <a:p>
            <a:pPr marL="0" indent="0">
              <a:buNone/>
            </a:pPr>
            <a:r>
              <a:rPr lang="en-US" sz="2400" dirty="0" smtClean="0"/>
              <a:t>Once </a:t>
            </a:r>
            <a:r>
              <a:rPr lang="en-US" sz="2400" dirty="0"/>
              <a:t>released, justice-involved die at 12 times the rate of the general </a:t>
            </a:r>
            <a:r>
              <a:rPr lang="en-US" sz="2400" dirty="0" smtClean="0"/>
              <a:t>population</a:t>
            </a:r>
            <a:r>
              <a:rPr lang="en-US" sz="2400" baseline="30000" dirty="0" smtClean="0"/>
              <a:t>2</a:t>
            </a:r>
            <a:br>
              <a:rPr lang="en-US" sz="2400" baseline="30000" dirty="0" smtClean="0"/>
            </a:br>
            <a:endParaRPr lang="en-US" sz="2400" baseline="30000" dirty="0"/>
          </a:p>
          <a:p>
            <a:pPr marL="0" indent="0">
              <a:buNone/>
            </a:pPr>
            <a:r>
              <a:rPr lang="en-US" sz="2400" dirty="0" smtClean="0"/>
              <a:t>Higher </a:t>
            </a:r>
            <a:r>
              <a:rPr lang="en-US" sz="2400" dirty="0"/>
              <a:t>rates of mental health and substance use disorders than other vulnerable high risk </a:t>
            </a:r>
            <a:r>
              <a:rPr lang="en-US" sz="2400" dirty="0" smtClean="0"/>
              <a:t>populations</a:t>
            </a:r>
            <a:r>
              <a:rPr lang="en-US" sz="2400" baseline="30000" dirty="0" smtClean="0"/>
              <a:t>3</a:t>
            </a:r>
            <a:br>
              <a:rPr lang="en-US" sz="2400" baseline="30000" dirty="0" smtClean="0"/>
            </a:br>
            <a:endParaRPr lang="en-US" sz="2400" baseline="30000" dirty="0"/>
          </a:p>
          <a:p>
            <a:pPr marL="0" indent="0">
              <a:buNone/>
            </a:pPr>
            <a:r>
              <a:rPr lang="en-US" sz="2400" dirty="0" smtClean="0"/>
              <a:t>Attributable </a:t>
            </a:r>
            <a:r>
              <a:rPr lang="en-US" sz="2400" dirty="0"/>
              <a:t>to limited health literacy, lack of access to health care services, and inability to navigate a complex healthcare system</a:t>
            </a:r>
            <a:r>
              <a:rPr lang="en-US" sz="2400" baseline="30000" dirty="0"/>
              <a:t>4</a:t>
            </a:r>
          </a:p>
          <a:p>
            <a:pPr marL="0" indent="0">
              <a:buNone/>
            </a:pPr>
            <a:endParaRPr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9248776" y="5259362"/>
            <a:ext cx="4695824" cy="790600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717" tIns="25717" rIns="25717" bIns="25717" numCol="1" spcCol="38100" rtlCol="0" anchor="t">
            <a:spAutoFit/>
          </a:bodyPr>
          <a:lstStyle/>
          <a:p>
            <a:r>
              <a:rPr lang="en-US" sz="1200" i="1" baseline="30000" dirty="0"/>
              <a:t>1</a:t>
            </a:r>
            <a:r>
              <a:rPr lang="en-US" sz="1200" i="1" dirty="0"/>
              <a:t>Bai et al. 2015. J </a:t>
            </a:r>
            <a:r>
              <a:rPr lang="en-US" sz="1200" i="1" dirty="0" smtClean="0"/>
              <a:t>Health </a:t>
            </a:r>
            <a:r>
              <a:rPr lang="en-US" sz="1200" i="1" dirty="0"/>
              <a:t>Care</a:t>
            </a:r>
          </a:p>
          <a:p>
            <a:r>
              <a:rPr lang="en-US" sz="1200" i="1" baseline="30000" dirty="0"/>
              <a:t>2</a:t>
            </a:r>
            <a:r>
              <a:rPr lang="en-US" sz="1200" i="1" dirty="0"/>
              <a:t>Binswanger et al. </a:t>
            </a:r>
            <a:r>
              <a:rPr lang="en-US" sz="1200" i="1" dirty="0" smtClean="0"/>
              <a:t>Correct 2007</a:t>
            </a:r>
            <a:r>
              <a:rPr lang="en-US" sz="1200" i="1" dirty="0"/>
              <a:t>. NEJM</a:t>
            </a:r>
          </a:p>
          <a:p>
            <a:r>
              <a:rPr lang="en-US" sz="1200" i="1" baseline="30000" dirty="0"/>
              <a:t>3</a:t>
            </a:r>
            <a:r>
              <a:rPr lang="en-US" sz="1200" i="1" dirty="0"/>
              <a:t>Hassan et al. 2014. NIHR Journals Library</a:t>
            </a:r>
          </a:p>
          <a:p>
            <a:r>
              <a:rPr lang="en-US" sz="1200" i="1" baseline="30000" dirty="0"/>
              <a:t>4</a:t>
            </a:r>
            <a:r>
              <a:rPr lang="en-US" sz="1200" i="1" dirty="0"/>
              <a:t>Easley, CE (2011). Public Health</a:t>
            </a:r>
          </a:p>
        </p:txBody>
      </p:sp>
    </p:spTree>
    <p:extLst>
      <p:ext uri="{BB962C8B-B14F-4D97-AF65-F5344CB8AC3E}">
        <p14:creationId xmlns:p14="http://schemas.microsoft.com/office/powerpoint/2010/main" val="10942986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Chronic Health Conditions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2038350" y="2130425"/>
            <a:ext cx="8115300" cy="3222625"/>
          </a:xfrm>
        </p:spPr>
        <p:txBody>
          <a:bodyPr numCol="2">
            <a:normAutofit/>
          </a:bodyPr>
          <a:lstStyle/>
          <a:p>
            <a:r>
              <a:rPr lang="en-US" dirty="0"/>
              <a:t>Asthma</a:t>
            </a:r>
          </a:p>
          <a:p>
            <a:r>
              <a:rPr lang="en-US" dirty="0" smtClean="0"/>
              <a:t>Hypertension</a:t>
            </a:r>
            <a:endParaRPr lang="en-US" dirty="0"/>
          </a:p>
          <a:p>
            <a:r>
              <a:rPr lang="en-US" dirty="0"/>
              <a:t>Tuberculosis</a:t>
            </a:r>
          </a:p>
          <a:p>
            <a:r>
              <a:rPr lang="en-US" dirty="0" smtClean="0"/>
              <a:t>Diabetes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Hepatitis</a:t>
            </a:r>
          </a:p>
          <a:p>
            <a:r>
              <a:rPr lang="en-US" dirty="0" smtClean="0"/>
              <a:t>HIV/AIDS</a:t>
            </a:r>
          </a:p>
          <a:p>
            <a:r>
              <a:rPr lang="en-US" dirty="0" smtClean="0"/>
              <a:t>Substance Use Disorders &amp; Mental Health Issues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93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So, What Can Be Done?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251" y="1697132"/>
            <a:ext cx="5155499" cy="376112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2774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Grant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b="1" dirty="0"/>
              <a:t>National Library of Medicine (NLM) | National Institutes of Health (NIH) – Information Resource Grant to Reduce Health Disparities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n-US" dirty="0" smtClean="0"/>
              <a:t>“…</a:t>
            </a:r>
            <a:r>
              <a:rPr lang="en-US" dirty="0"/>
              <a:t>projects that will bring useful, </a:t>
            </a:r>
            <a:r>
              <a:rPr lang="en-US" dirty="0">
                <a:solidFill>
                  <a:srgbClr val="C00000"/>
                </a:solidFill>
              </a:rPr>
              <a:t>usable health information to health disparity populations </a:t>
            </a:r>
            <a:r>
              <a:rPr lang="en-US" dirty="0"/>
              <a:t>and the health care providers who care for those populations</a:t>
            </a:r>
            <a:r>
              <a:rPr lang="en-US" dirty="0" smtClean="0"/>
              <a:t>…</a:t>
            </a:r>
            <a:br>
              <a:rPr lang="en-US" dirty="0" smtClean="0"/>
            </a:br>
            <a:endParaRPr 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Proposed projects should </a:t>
            </a:r>
            <a:r>
              <a:rPr lang="en-US" dirty="0">
                <a:solidFill>
                  <a:srgbClr val="C00000"/>
                </a:solidFill>
              </a:rPr>
              <a:t>exploit the capabilities of computer and information technology and health sciences libraries </a:t>
            </a:r>
            <a:r>
              <a:rPr lang="en-US" dirty="0"/>
              <a:t>to bring health-related information to consumers and their health care providers.”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0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Aims Of The Study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/>
              <a:t>Specific Aims</a:t>
            </a:r>
            <a:r>
              <a:rPr lang="en-US" b="1" i="1" dirty="0" smtClean="0"/>
              <a:t>:</a:t>
            </a:r>
            <a:br>
              <a:rPr lang="en-US" b="1" i="1" dirty="0" smtClean="0"/>
            </a:br>
            <a:endParaRPr lang="en-US" b="1" i="1" dirty="0"/>
          </a:p>
          <a:p>
            <a:pPr marL="306389" lvl="1" indent="0">
              <a:buNone/>
            </a:pPr>
            <a:r>
              <a:rPr lang="en-US" b="1" dirty="0"/>
              <a:t>Aim 1:</a:t>
            </a:r>
            <a:r>
              <a:rPr lang="en-US" dirty="0"/>
              <a:t> Conduct a health needs assessment to determine the special health information needs and the health coverage eligibility status of justice-involved individuals preparing for reentry into the community;</a:t>
            </a:r>
            <a:br>
              <a:rPr lang="en-US" dirty="0"/>
            </a:br>
            <a:r>
              <a:rPr lang="en-US" dirty="0"/>
              <a:t> </a:t>
            </a:r>
          </a:p>
          <a:p>
            <a:pPr marL="306389" lvl="1" indent="0">
              <a:buNone/>
            </a:pPr>
            <a:r>
              <a:rPr lang="en-US" b="1" dirty="0"/>
              <a:t>Aim 2:</a:t>
            </a:r>
            <a:r>
              <a:rPr lang="en-US" dirty="0"/>
              <a:t> Deliver comprehensive health information curricula and training modules to justice-involved individuals currently incarcerated </a:t>
            </a:r>
            <a:r>
              <a:rPr lang="en-US" dirty="0" smtClean="0"/>
              <a:t>at </a:t>
            </a:r>
            <a:r>
              <a:rPr lang="en-US" dirty="0" err="1"/>
              <a:t>Edovo</a:t>
            </a:r>
            <a:r>
              <a:rPr lang="en-US" dirty="0"/>
              <a:t> partner sites;</a:t>
            </a:r>
          </a:p>
          <a:p>
            <a:pPr marL="306389" lvl="1" indent="0">
              <a:buNone/>
            </a:pPr>
            <a:endParaRPr lang="en-US" b="1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13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Aims Of The Study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61" dirty="0"/>
              <a:t>Specific Aims (cont’d</a:t>
            </a:r>
            <a:r>
              <a:rPr lang="en-US" sz="2461" dirty="0" smtClean="0"/>
              <a:t>)</a:t>
            </a:r>
            <a:br>
              <a:rPr lang="en-US" sz="2461" dirty="0" smtClean="0"/>
            </a:br>
            <a:endParaRPr lang="en-US" sz="2461" dirty="0"/>
          </a:p>
          <a:p>
            <a:pPr marL="306389" lvl="1" indent="0">
              <a:buNone/>
            </a:pPr>
            <a:r>
              <a:rPr lang="en-US" b="1" dirty="0"/>
              <a:t>Aim 3:</a:t>
            </a:r>
            <a:r>
              <a:rPr lang="en-US" dirty="0"/>
              <a:t> Measure the impact that health information training has on the level of health literacy, the confidence to improve self-care management skills, and the interactions with health care </a:t>
            </a:r>
            <a:r>
              <a:rPr lang="en-US" dirty="0" smtClean="0"/>
              <a:t>providers;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306389" lvl="1" indent="0">
              <a:buNone/>
            </a:pPr>
            <a:r>
              <a:rPr lang="en-US" b="1" dirty="0"/>
              <a:t>Aim 4:</a:t>
            </a:r>
            <a:r>
              <a:rPr lang="en-US" dirty="0"/>
              <a:t> Follow a sample of justice-involved individuals for 6 months after they are released from incarceration to collect post-release </a:t>
            </a:r>
            <a:r>
              <a:rPr lang="en-US" dirty="0" smtClean="0"/>
              <a:t>outcomes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412214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Enter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Edovo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-Secure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Tablet Technology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240" y="1128490"/>
            <a:ext cx="8245520" cy="554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26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Edovo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Educational Content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8796A0F-AE1E-4564-94BF-D66436809C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090" y="1690688"/>
            <a:ext cx="9097819" cy="435133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FC4472-FB0E-4625-A54E-76B60AAB78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811" y="2683134"/>
            <a:ext cx="5448410" cy="40233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ounded Rectangle 5"/>
          <p:cNvSpPr/>
          <p:nvPr/>
        </p:nvSpPr>
        <p:spPr>
          <a:xfrm>
            <a:off x="5146310" y="4178434"/>
            <a:ext cx="1526977" cy="320867"/>
          </a:xfrm>
          <a:prstGeom prst="roundRect">
            <a:avLst/>
          </a:prstGeom>
          <a:noFill/>
          <a:ln w="28575" cap="flat">
            <a:solidFill>
              <a:srgbClr val="FF0000"/>
            </a:solidFill>
            <a:prstDash val="solid"/>
            <a:round/>
          </a:ln>
          <a:effectLst>
            <a:outerShdw blurRad="254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717" tIns="25717" rIns="25717" bIns="25717" numCol="1" spcCol="38100" rtlCol="0" anchor="ctr">
            <a:spAutoFit/>
          </a:bodyPr>
          <a:lstStyle/>
          <a:p>
            <a:pPr defTabSz="914367" hangingPunct="0"/>
            <a:endParaRPr lang="en-US" sz="1547">
              <a:solidFill>
                <a:srgbClr val="000000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049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 Education Modules - Themes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Primarily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short</a:t>
            </a:r>
            <a:br>
              <a:rPr lang="en-US" b="1" dirty="0" smtClean="0"/>
            </a:br>
            <a:r>
              <a:rPr lang="en-US" b="1" dirty="0" smtClean="0"/>
              <a:t>videos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E465E63-CD53-4445-BC2F-08263CBD93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8732078"/>
              </p:ext>
            </p:extLst>
          </p:nvPr>
        </p:nvGraphicFramePr>
        <p:xfrm>
          <a:off x="3130100" y="1501934"/>
          <a:ext cx="7942237" cy="499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8680">
                  <a:extLst>
                    <a:ext uri="{9D8B030D-6E8A-4147-A177-3AD203B41FA5}">
                      <a16:colId xmlns:a16="http://schemas.microsoft.com/office/drawing/2014/main" val="417906193"/>
                    </a:ext>
                  </a:extLst>
                </a:gridCol>
                <a:gridCol w="3893557">
                  <a:extLst>
                    <a:ext uri="{9D8B030D-6E8A-4147-A177-3AD203B41FA5}">
                      <a16:colId xmlns:a16="http://schemas.microsoft.com/office/drawing/2014/main" val="467740757"/>
                    </a:ext>
                  </a:extLst>
                </a:gridCol>
              </a:tblGrid>
              <a:tr h="423624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Health Topic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Health Topic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3251723"/>
                  </a:ext>
                </a:extLst>
              </a:tr>
              <a:tr h="755809">
                <a:tc>
                  <a:txBody>
                    <a:bodyPr/>
                    <a:lstStyle/>
                    <a:p>
                      <a:pPr algn="ctr"/>
                      <a:endParaRPr lang="en-US" sz="2200" b="1" dirty="0"/>
                    </a:p>
                    <a:p>
                      <a:pPr algn="ctr"/>
                      <a:r>
                        <a:rPr lang="en-US" sz="2200" b="1" dirty="0"/>
                        <a:t>Advocacy &amp; Self-Care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b="1" dirty="0"/>
                    </a:p>
                    <a:p>
                      <a:pPr algn="ctr"/>
                      <a:r>
                        <a:rPr lang="en-US" sz="2200" b="1" dirty="0"/>
                        <a:t>Nutrition &amp; Physical Activity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7942644"/>
                  </a:ext>
                </a:extLst>
              </a:tr>
              <a:tr h="755809">
                <a:tc>
                  <a:txBody>
                    <a:bodyPr/>
                    <a:lstStyle/>
                    <a:p>
                      <a:pPr algn="ctr"/>
                      <a:endParaRPr lang="en-US" sz="2200" b="1" dirty="0"/>
                    </a:p>
                    <a:p>
                      <a:pPr algn="ctr"/>
                      <a:r>
                        <a:rPr lang="en-US" sz="2200" b="1" dirty="0"/>
                        <a:t>Preventive Care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b="1" dirty="0"/>
                    </a:p>
                    <a:p>
                      <a:pPr algn="ctr"/>
                      <a:r>
                        <a:rPr lang="en-US" sz="2200" b="1" dirty="0"/>
                        <a:t>Anxiety &amp; Depression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7096429"/>
                  </a:ext>
                </a:extLst>
              </a:tr>
              <a:tr h="755809">
                <a:tc>
                  <a:txBody>
                    <a:bodyPr/>
                    <a:lstStyle/>
                    <a:p>
                      <a:pPr algn="ctr"/>
                      <a:endParaRPr lang="en-US" sz="2200" b="1" dirty="0"/>
                    </a:p>
                    <a:p>
                      <a:pPr algn="ctr"/>
                      <a:r>
                        <a:rPr lang="en-US" sz="2200" b="1" dirty="0"/>
                        <a:t>Addiction &amp; Substance 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b="1" dirty="0"/>
                    </a:p>
                    <a:p>
                      <a:pPr algn="ctr"/>
                      <a:r>
                        <a:rPr lang="en-US" sz="2200" b="1" dirty="0"/>
                        <a:t>Dental Health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0295322"/>
                  </a:ext>
                </a:extLst>
              </a:tr>
              <a:tr h="755809">
                <a:tc>
                  <a:txBody>
                    <a:bodyPr/>
                    <a:lstStyle/>
                    <a:p>
                      <a:pPr algn="ctr"/>
                      <a:endParaRPr lang="en-US" sz="2200" b="1" dirty="0"/>
                    </a:p>
                    <a:p>
                      <a:pPr algn="ctr"/>
                      <a:r>
                        <a:rPr lang="en-US" sz="2200" b="1" dirty="0"/>
                        <a:t>Pain 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b="1" dirty="0"/>
                    </a:p>
                    <a:p>
                      <a:pPr algn="ctr"/>
                      <a:r>
                        <a:rPr lang="en-US" sz="2200" b="1" dirty="0"/>
                        <a:t>Smoking Cessation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9502779"/>
                  </a:ext>
                </a:extLst>
              </a:tr>
              <a:tr h="755809">
                <a:tc>
                  <a:txBody>
                    <a:bodyPr/>
                    <a:lstStyle/>
                    <a:p>
                      <a:pPr algn="ctr"/>
                      <a:endParaRPr lang="en-US" sz="2200" b="1" dirty="0"/>
                    </a:p>
                    <a:p>
                      <a:pPr algn="ctr"/>
                      <a:r>
                        <a:rPr lang="en-US" sz="2200" b="1" dirty="0"/>
                        <a:t>Sexual/Reproductive Health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b="1" dirty="0"/>
                    </a:p>
                    <a:p>
                      <a:pPr algn="ctr"/>
                      <a:r>
                        <a:rPr lang="en-US" sz="2200" b="1" dirty="0"/>
                        <a:t>Medications &amp; Lab Results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3464367"/>
                  </a:ext>
                </a:extLst>
              </a:tr>
              <a:tr h="755809">
                <a:tc>
                  <a:txBody>
                    <a:bodyPr/>
                    <a:lstStyle/>
                    <a:p>
                      <a:pPr algn="ctr"/>
                      <a:endParaRPr lang="en-US" sz="2200" b="1" dirty="0"/>
                    </a:p>
                    <a:p>
                      <a:pPr algn="ctr"/>
                      <a:r>
                        <a:rPr lang="en-US" sz="2200" b="1" dirty="0"/>
                        <a:t>Mental Health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b="1" dirty="0"/>
                    </a:p>
                    <a:p>
                      <a:pPr algn="ctr"/>
                      <a:r>
                        <a:rPr lang="en-US" sz="2200" b="1" dirty="0"/>
                        <a:t>Health Insurance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665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931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N</a:t>
            </a:r>
            <a:r>
              <a:rPr lang="en-US" dirty="0" smtClean="0"/>
              <a:t>eeds assessment administered via tablets at all </a:t>
            </a:r>
            <a:r>
              <a:rPr lang="en-US" dirty="0" err="1" smtClean="0"/>
              <a:t>Edovo</a:t>
            </a:r>
            <a:r>
              <a:rPr lang="en-US" dirty="0" smtClean="0"/>
              <a:t> partner facilities nationwide (February 2018)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 smtClean="0"/>
              <a:t>Research study administered via tablets at ten study participant corrections facilities where </a:t>
            </a:r>
            <a:r>
              <a:rPr lang="en-US" dirty="0" err="1" smtClean="0"/>
              <a:t>Edovo</a:t>
            </a:r>
            <a:r>
              <a:rPr lang="en-US" dirty="0" smtClean="0"/>
              <a:t> tablets already in place (February 2019 – February 2020)</a:t>
            </a:r>
            <a:br>
              <a:rPr lang="en-US" dirty="0" smtClean="0"/>
            </a:b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Study consent provided via video and PDF document linked in tablet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Eligibility: At least 18 years old; between 21 and 180 days remaining of sentence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27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7099" y="0"/>
            <a:ext cx="8724901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Innovation and Needs-Based Program Paves the Way to Health Equity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503187"/>
            <a:ext cx="9144000" cy="1283341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b="1" i="1" dirty="0">
                <a:solidFill>
                  <a:schemeClr val="bg1">
                    <a:lumMod val="50000"/>
                  </a:schemeClr>
                </a:solidFill>
              </a:rPr>
              <a:t>Gail Kouame, </a:t>
            </a: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</a:rPr>
              <a:t>MLIS</a:t>
            </a:r>
          </a:p>
          <a:p>
            <a:pPr algn="l"/>
            <a:r>
              <a:rPr lang="en-US" sz="2000" i="1" dirty="0" smtClean="0">
                <a:solidFill>
                  <a:schemeClr val="bg1">
                    <a:lumMod val="50000"/>
                  </a:schemeClr>
                </a:solidFill>
              </a:rPr>
              <a:t>Associate Professor</a:t>
            </a:r>
          </a:p>
          <a:p>
            <a:pPr algn="l"/>
            <a:r>
              <a:rPr lang="en-US" sz="2000" i="1" dirty="0" smtClean="0">
                <a:solidFill>
                  <a:schemeClr val="bg1">
                    <a:lumMod val="50000"/>
                  </a:schemeClr>
                </a:solidFill>
              </a:rPr>
              <a:t>Assistant Director for Research &amp; Education Services</a:t>
            </a:r>
          </a:p>
          <a:p>
            <a:pPr algn="l"/>
            <a:r>
              <a:rPr lang="en-US" sz="2000" i="1" dirty="0" smtClean="0">
                <a:solidFill>
                  <a:schemeClr val="bg1">
                    <a:lumMod val="50000"/>
                  </a:schemeClr>
                </a:solidFill>
              </a:rPr>
              <a:t>Robert B. Greenblatt, M.D. Library | Augusta University</a:t>
            </a:r>
          </a:p>
          <a:p>
            <a:pPr algn="l"/>
            <a:endParaRPr lang="en-US" sz="2000" b="1" i="1" dirty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9" y="6159599"/>
            <a:ext cx="2383077" cy="6575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14774" y="6118788"/>
            <a:ext cx="8277225" cy="739211"/>
          </a:xfrm>
          <a:prstGeom prst="rect">
            <a:avLst/>
          </a:prstGeom>
          <a:solidFill>
            <a:srgbClr val="003359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575" tIns="36575" rIns="36575" bIns="36575" numCol="1" spcCol="38100" rtlCol="0" anchor="t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8" name="Shape 77"/>
          <p:cNvSpPr/>
          <p:nvPr/>
        </p:nvSpPr>
        <p:spPr>
          <a:xfrm>
            <a:off x="1524000" y="3904767"/>
            <a:ext cx="1301897" cy="71380"/>
          </a:xfrm>
          <a:prstGeom prst="rect">
            <a:avLst/>
          </a:prstGeom>
          <a:solidFill>
            <a:srgbClr val="44D62B"/>
          </a:solidFill>
          <a:ln w="12700">
            <a:miter lim="400000"/>
          </a:ln>
        </p:spPr>
        <p:txBody>
          <a:bodyPr lIns="36575" tIns="36575" rIns="36575" bIns="36575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957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838200" y="1076325"/>
            <a:ext cx="10763250" cy="435768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endParaRPr lang="en-US" sz="2400" dirty="0" smtClean="0"/>
          </a:p>
          <a:p>
            <a:pPr>
              <a:lnSpc>
                <a:spcPct val="120000"/>
              </a:lnSpc>
            </a:pPr>
            <a:r>
              <a:rPr lang="en-US" sz="2400" dirty="0" smtClean="0"/>
              <a:t>Health </a:t>
            </a:r>
            <a:r>
              <a:rPr lang="en-US" sz="2400" dirty="0"/>
              <a:t>education modules grouped as a Goal in the </a:t>
            </a:r>
            <a:r>
              <a:rPr lang="en-US" sz="2400" dirty="0" err="1"/>
              <a:t>Edovo</a:t>
            </a:r>
            <a:r>
              <a:rPr lang="en-US" sz="2400" dirty="0"/>
              <a:t> </a:t>
            </a:r>
            <a:r>
              <a:rPr lang="en-US" sz="2400" dirty="0" smtClean="0"/>
              <a:t>system</a:t>
            </a:r>
            <a:endParaRPr lang="en-US" sz="2400" dirty="0"/>
          </a:p>
          <a:p>
            <a:pPr>
              <a:lnSpc>
                <a:spcPct val="120000"/>
              </a:lnSpc>
            </a:pPr>
            <a:r>
              <a:rPr lang="en-US" sz="2400" dirty="0"/>
              <a:t>Pre-and post-intervention questionnaires administered via tablets. Reminder messages sent to those who had accessed content but not yet completed </a:t>
            </a:r>
            <a:r>
              <a:rPr lang="en-US" sz="2400" dirty="0" smtClean="0"/>
              <a:t>questionnaires</a:t>
            </a:r>
            <a:endParaRPr lang="en-US" sz="2400" dirty="0"/>
          </a:p>
          <a:p>
            <a:pPr>
              <a:lnSpc>
                <a:spcPct val="120000"/>
              </a:lnSpc>
            </a:pPr>
            <a:r>
              <a:rPr lang="en-US" sz="2400" dirty="0"/>
              <a:t>Participation incentivized with increments totaling up to $50 loaded onto </a:t>
            </a:r>
            <a:r>
              <a:rPr lang="en-US" sz="2400" dirty="0" err="1"/>
              <a:t>ClinCards</a:t>
            </a:r>
            <a:r>
              <a:rPr lang="en-US" sz="2400" dirty="0"/>
              <a:t> at different stages of the </a:t>
            </a:r>
            <a:r>
              <a:rPr lang="en-US" sz="2400" dirty="0" smtClean="0"/>
              <a:t>study</a:t>
            </a:r>
            <a:endParaRPr lang="en-US" sz="2400" dirty="0"/>
          </a:p>
          <a:p>
            <a:pPr>
              <a:lnSpc>
                <a:spcPct val="120000"/>
              </a:lnSpc>
            </a:pPr>
            <a:r>
              <a:rPr lang="en-US" sz="2400" dirty="0"/>
              <a:t>Contact information for the </a:t>
            </a:r>
            <a:r>
              <a:rPr lang="en-US" sz="2400" dirty="0" smtClean="0"/>
              <a:t>project </a:t>
            </a:r>
            <a:r>
              <a:rPr lang="en-US" sz="2400" dirty="0"/>
              <a:t>distributed to facilitate post-release </a:t>
            </a:r>
            <a:r>
              <a:rPr lang="en-US" sz="2400" dirty="0" smtClean="0"/>
              <a:t>follow-up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26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about which modules were accessed collected and data dashboards sent to research team weekly</a:t>
            </a:r>
          </a:p>
          <a:p>
            <a:endParaRPr lang="en-US" dirty="0" smtClean="0"/>
          </a:p>
          <a:p>
            <a:r>
              <a:rPr lang="en-US" dirty="0" smtClean="0"/>
              <a:t>Data from pre- and post-intervention questionnaires collected and managed at </a:t>
            </a:r>
            <a:r>
              <a:rPr lang="en-US" dirty="0" err="1" smtClean="0"/>
              <a:t>Edovo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Raw questionnaire data made accessible to research team for analysis</a:t>
            </a:r>
            <a:br>
              <a:rPr lang="en-US" dirty="0"/>
            </a:b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8208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 Sets Of Study Questions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Questions </a:t>
            </a:r>
            <a:r>
              <a:rPr lang="en-US" dirty="0"/>
              <a:t>to measure health </a:t>
            </a:r>
            <a:r>
              <a:rPr lang="en-US" dirty="0" smtClean="0"/>
              <a:t>literacy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Questions regarding importance of health </a:t>
            </a:r>
            <a:r>
              <a:rPr lang="en-US" dirty="0" smtClean="0"/>
              <a:t>behaviors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Questions regarding confidence in performing selected health-related </a:t>
            </a:r>
            <a:r>
              <a:rPr lang="en-US" dirty="0" smtClean="0"/>
              <a:t>behaviors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9585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892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Over 3,000 individuals at participating facilities accessed at least one educational module</a:t>
            </a:r>
          </a:p>
          <a:p>
            <a:endParaRPr lang="en-US" dirty="0"/>
          </a:p>
          <a:p>
            <a:r>
              <a:rPr lang="en-US" dirty="0"/>
              <a:t>453 individuals completed the introductory material and the consent</a:t>
            </a:r>
          </a:p>
          <a:p>
            <a:endParaRPr lang="en-US" dirty="0"/>
          </a:p>
          <a:p>
            <a:r>
              <a:rPr lang="en-US" dirty="0"/>
              <a:t>112 individuals completed all phases of the research study</a:t>
            </a:r>
          </a:p>
          <a:p>
            <a:pPr lvl="1"/>
            <a:r>
              <a:rPr lang="en-US" dirty="0"/>
              <a:t>The following data represents the findings from these participants</a:t>
            </a:r>
          </a:p>
          <a:p>
            <a:pPr lvl="1"/>
            <a:r>
              <a:rPr lang="en-US" dirty="0"/>
              <a:t>All questions were optional to </a:t>
            </a:r>
            <a:r>
              <a:rPr lang="en-US" dirty="0" smtClean="0"/>
              <a:t>answer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9 individuals completed the post-release survey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8250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272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Majority of participants were male (78%)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Majority of participants were white (54%)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Majority of participants had completed high school (46%); second highest number of participants had completed some college (34%)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Majority of participants were between 35 – 44 years </a:t>
            </a:r>
            <a:r>
              <a:rPr lang="en-US" dirty="0" smtClean="0"/>
              <a:t>old (36%); </a:t>
            </a:r>
            <a:r>
              <a:rPr lang="en-US" dirty="0" smtClean="0"/>
              <a:t>second highest number of participants were between 25-24 years </a:t>
            </a:r>
            <a:r>
              <a:rPr lang="en-US" dirty="0" smtClean="0"/>
              <a:t>old</a:t>
            </a:r>
            <a:r>
              <a:rPr lang="en-US" dirty="0"/>
              <a:t> </a:t>
            </a:r>
            <a:r>
              <a:rPr lang="en-US" dirty="0" smtClean="0"/>
              <a:t>(26%)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780045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Statistically significant overall improvement in all three areas of </a:t>
            </a:r>
            <a:r>
              <a:rPr lang="en-US" dirty="0" smtClean="0"/>
              <a:t>study from pre-test to post-test (aggregate results in each area)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Improvement in three of seven questions regarding health literacy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Improvement </a:t>
            </a:r>
            <a:r>
              <a:rPr lang="en-US" dirty="0" smtClean="0"/>
              <a:t>in all nine questions regarding health </a:t>
            </a:r>
            <a:r>
              <a:rPr lang="en-US" dirty="0" smtClean="0"/>
              <a:t>behaviors</a:t>
            </a:r>
            <a:br>
              <a:rPr lang="en-US" dirty="0" smtClean="0"/>
            </a:br>
            <a:endParaRPr lang="en-US" dirty="0"/>
          </a:p>
          <a:p>
            <a:r>
              <a:rPr lang="en-US" dirty="0" smtClean="0"/>
              <a:t>Improvement in all but one question regrading confidence in performing selected health-related behaviors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7175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Correspondence From Participants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25625"/>
            <a:ext cx="5181600" cy="2045420"/>
          </a:xfrm>
          <a:ln>
            <a:solidFill>
              <a:schemeClr val="tx1"/>
            </a:solidFill>
          </a:ln>
        </p:spPr>
      </p:pic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6172200" y="1690688"/>
            <a:ext cx="5181600" cy="505175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“Salutations and thank you for all the opportunities…”</a:t>
            </a:r>
          </a:p>
          <a:p>
            <a:endParaRPr lang="en-US" dirty="0"/>
          </a:p>
          <a:p>
            <a:r>
              <a:rPr lang="en-US" dirty="0" smtClean="0"/>
              <a:t>“I really enjoy participating in the ‘Improving Your Health Knowledge…”on the </a:t>
            </a:r>
            <a:r>
              <a:rPr lang="en-US" dirty="0" err="1" smtClean="0"/>
              <a:t>Edovo</a:t>
            </a:r>
            <a:r>
              <a:rPr lang="en-US" dirty="0" smtClean="0"/>
              <a:t> tablet program.  If it was not for people like you, people like me would never have the opportunity to better myself (themselves)…Just because I am never being released, doesn’t mean I don’t want to improve myself. Maybe I can pass on the knowledge to others.”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114" y="3138230"/>
            <a:ext cx="3704886" cy="35102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943357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Providing health education modules paired with self-directed learning via secure tablets computers is an effective method for improving health literacy and self-care management for incarcerated persons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There is not a strong correlation between gender, race, or education level and health literacy or self-care management, based on the findings of this study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1207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Policy Implications – Based on Lessons Learned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 are several tablet providers for corrections facilities – do leg work to determine which is the best fit for your needs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Determine whether or not the Department of Corrections you plan to work with has a contract for tablets and with whom</a:t>
            </a:r>
          </a:p>
          <a:p>
            <a:endParaRPr lang="en-US" dirty="0"/>
          </a:p>
          <a:p>
            <a:r>
              <a:rPr lang="en-US" dirty="0" smtClean="0"/>
              <a:t>If you plan to do research with justice-involved participants, the IRB process is more complex – allow plenty of time</a:t>
            </a:r>
          </a:p>
          <a:p>
            <a:pPr lvl="1"/>
            <a:r>
              <a:rPr lang="en-US" dirty="0" smtClean="0"/>
              <a:t>The consent process can be a barrier as well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7226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Policy Implications – Based on 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Assure buy-in from participating facilities</a:t>
            </a:r>
          </a:p>
          <a:p>
            <a:pPr lvl="1"/>
            <a:r>
              <a:rPr lang="en-US" dirty="0" smtClean="0"/>
              <a:t>Get letters of support and MOUs</a:t>
            </a:r>
          </a:p>
          <a:p>
            <a:pPr lvl="1"/>
            <a:endParaRPr lang="en-US" dirty="0"/>
          </a:p>
          <a:p>
            <a:r>
              <a:rPr lang="en-US" dirty="0" smtClean="0"/>
              <a:t>Follow-up with people once they are released is challenging</a:t>
            </a:r>
          </a:p>
          <a:p>
            <a:pPr lvl="1"/>
            <a:r>
              <a:rPr lang="en-US" dirty="0" smtClean="0"/>
              <a:t>How to communicate</a:t>
            </a:r>
          </a:p>
          <a:p>
            <a:pPr lvl="1"/>
            <a:r>
              <a:rPr lang="en-US" dirty="0" smtClean="0"/>
              <a:t>How to stay in touch</a:t>
            </a:r>
          </a:p>
          <a:p>
            <a:pPr lvl="1"/>
            <a:r>
              <a:rPr lang="en-US" dirty="0" smtClean="0"/>
              <a:t>They have other more pressing priorities (housing, finding a job, reintegrating into the community)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551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Definitions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3613150"/>
          </a:xfrm>
          <a:noFill/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Jail</a:t>
            </a:r>
            <a:r>
              <a:rPr lang="en-US" dirty="0"/>
              <a:t> </a:t>
            </a:r>
            <a:r>
              <a:rPr lang="en-US" dirty="0" smtClean="0"/>
              <a:t>- Short-term facilities usually administered by local law enforcement agencies. Jail inmates usually have a sentence of less than a year or are being held pending a trial, awaiting sentencing, or awaiting transfer to another facility.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Prison</a:t>
            </a:r>
            <a:r>
              <a:rPr lang="en-US" dirty="0" smtClean="0"/>
              <a:t> - </a:t>
            </a:r>
            <a:r>
              <a:rPr lang="en-US" dirty="0"/>
              <a:t>Longer-term facilities owned by a state or by the federal government. Prisons typically hold felons with sentences of more than a year.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22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F007D1-A888-9942-A9E0-CFAEC31ECA0D}"/>
              </a:ext>
            </a:extLst>
          </p:cNvPr>
          <p:cNvPicPr>
            <a:picLocks noChangeAspect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8" t="12452" r="18998" b="1591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2B137DB-25F6-614B-A95F-6EEA293A1B07}"/>
              </a:ext>
            </a:extLst>
          </p:cNvPr>
          <p:cNvSpPr txBox="1">
            <a:spLocks/>
          </p:cNvSpPr>
          <p:nvPr/>
        </p:nvSpPr>
        <p:spPr>
          <a:xfrm>
            <a:off x="4044233" y="2499479"/>
            <a:ext cx="8572228" cy="64830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ED177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Question &amp; Answer</a:t>
            </a:r>
          </a:p>
        </p:txBody>
      </p:sp>
    </p:spTree>
    <p:extLst>
      <p:ext uri="{BB962C8B-B14F-4D97-AF65-F5344CB8AC3E}">
        <p14:creationId xmlns:p14="http://schemas.microsoft.com/office/powerpoint/2010/main" val="2074857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F007D1-A888-9942-A9E0-CFAEC31ECA0D}"/>
              </a:ext>
            </a:extLst>
          </p:cNvPr>
          <p:cNvPicPr>
            <a:picLocks noChangeAspect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8" t="12452" r="18998" b="1591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2B137DB-25F6-614B-A95F-6EEA293A1B07}"/>
              </a:ext>
            </a:extLst>
          </p:cNvPr>
          <p:cNvSpPr txBox="1">
            <a:spLocks/>
          </p:cNvSpPr>
          <p:nvPr/>
        </p:nvSpPr>
        <p:spPr>
          <a:xfrm>
            <a:off x="4044233" y="2499479"/>
            <a:ext cx="8572228" cy="64830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ED177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302765" y="4899214"/>
            <a:ext cx="247189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Gail Kouame, MLIS</a:t>
            </a:r>
          </a:p>
          <a:p>
            <a:r>
              <a:rPr lang="en-US" dirty="0" smtClean="0"/>
              <a:t>gkouame@augusta.edu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121" y="4119825"/>
            <a:ext cx="1470073" cy="220511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91014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Definitions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9875"/>
            <a:ext cx="10515600" cy="4194175"/>
          </a:xfrm>
          <a:noFill/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b="1" dirty="0"/>
              <a:t>Inmate</a:t>
            </a:r>
            <a:r>
              <a:rPr lang="en-US" dirty="0"/>
              <a:t> – an individual in custody in a public institution who is held involuntarily through operation of law enforcement authorities.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Incarcerated</a:t>
            </a:r>
            <a:r>
              <a:rPr lang="en-US" dirty="0"/>
              <a:t> – serving a term in prison or jail.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Justice-involved </a:t>
            </a:r>
            <a:r>
              <a:rPr lang="en-US" dirty="0"/>
              <a:t>– anyone who is currently, or has been involved, with the criminal justice system – jail, prison, pre-release, community supervision – pretrial, probation or parole.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Returning citizens </a:t>
            </a:r>
            <a:r>
              <a:rPr lang="en-US" dirty="0"/>
              <a:t>– removing the stigma of labels like ex-con, ex-offender, criminal, thug. 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26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379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American Criminal Justice System*</a:t>
            </a:r>
            <a:endParaRPr sz="3797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2" name="Shape 162"/>
          <p:cNvSpPr>
            <a:spLocks noGrp="1"/>
          </p:cNvSpPr>
          <p:nvPr>
            <p:ph idx="1"/>
          </p:nvPr>
        </p:nvSpPr>
        <p:spPr>
          <a:xfrm>
            <a:off x="838200" y="1852613"/>
            <a:ext cx="10325100" cy="3914774"/>
          </a:xfrm>
          <a:prstGeom prst="rect">
            <a:avLst/>
          </a:prstGeom>
          <a:noFill/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Holds </a:t>
            </a:r>
            <a:r>
              <a:rPr lang="en-US" b="1" dirty="0" smtClean="0"/>
              <a:t>2 </a:t>
            </a:r>
            <a:r>
              <a:rPr lang="en-US" b="1" dirty="0"/>
              <a:t>million people in:</a:t>
            </a:r>
          </a:p>
          <a:p>
            <a:r>
              <a:rPr lang="en-US" dirty="0"/>
              <a:t>1,719 state prisons</a:t>
            </a:r>
          </a:p>
          <a:p>
            <a:r>
              <a:rPr lang="en-US" dirty="0"/>
              <a:t>109 federal prisons</a:t>
            </a:r>
          </a:p>
          <a:p>
            <a:r>
              <a:rPr lang="en-US" dirty="0"/>
              <a:t>1,772 juvenile correctional facilities</a:t>
            </a:r>
          </a:p>
          <a:p>
            <a:r>
              <a:rPr lang="en-US" b="1" dirty="0">
                <a:solidFill>
                  <a:srgbClr val="FF0000"/>
                </a:solidFill>
              </a:rPr>
              <a:t>3,163 local jails </a:t>
            </a:r>
          </a:p>
          <a:p>
            <a:r>
              <a:rPr lang="en-US" dirty="0"/>
              <a:t>80 Indian Country jails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*</a:t>
            </a:r>
            <a:r>
              <a:rPr lang="en-US" sz="1406" dirty="0"/>
              <a:t>Does not include military prisons or immigration detention facilities</a:t>
            </a:r>
          </a:p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587984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Million Cycle Through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 Jails Per Year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170" y="1785938"/>
            <a:ext cx="6747659" cy="3848100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538683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There’s Probably Someone You Know…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251200"/>
          </a:xfrm>
          <a:noFill/>
        </p:spPr>
        <p:txBody>
          <a:bodyPr>
            <a:normAutofit/>
          </a:bodyPr>
          <a:lstStyle/>
          <a:p>
            <a:r>
              <a:rPr lang="en-US" dirty="0" smtClean="0"/>
              <a:t>1 in 40 US adults (or 2.5% of US adult population) are under some form of correctional supervision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95% of state prisoners will be released from prison at some point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In a 2018 study, 68% of released state prisoners were arrested within 3 years; 79% within 6 years; 83% within 9 years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91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 Disparities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Among Incarcerated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Populations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2" name="Shape 162"/>
          <p:cNvSpPr>
            <a:spLocks noGrp="1"/>
          </p:cNvSpPr>
          <p:nvPr>
            <p:ph idx="1"/>
          </p:nvPr>
        </p:nvSpPr>
        <p:spPr>
          <a:xfrm>
            <a:off x="838200" y="1931503"/>
            <a:ext cx="9258701" cy="42037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50" dirty="0"/>
              <a:t>A population is a health disparity population if there </a:t>
            </a:r>
            <a:r>
              <a:rPr lang="en-US" sz="2250" dirty="0" smtClean="0"/>
              <a:t>is a </a:t>
            </a:r>
            <a:r>
              <a:rPr lang="en-US" sz="2250" dirty="0"/>
              <a:t>significant disparity in the overall rate </a:t>
            </a:r>
            <a:r>
              <a:rPr lang="en-US" sz="2250" dirty="0" smtClean="0"/>
              <a:t>of:</a:t>
            </a:r>
            <a:br>
              <a:rPr lang="en-US" sz="2250" dirty="0" smtClean="0"/>
            </a:br>
            <a:endParaRPr lang="en-US" sz="2250" dirty="0" smtClean="0"/>
          </a:p>
          <a:p>
            <a:r>
              <a:rPr lang="en-US" sz="2250" dirty="0"/>
              <a:t>D</a:t>
            </a:r>
            <a:r>
              <a:rPr lang="en-US" sz="2250" dirty="0" smtClean="0"/>
              <a:t>isease incidence</a:t>
            </a:r>
          </a:p>
          <a:p>
            <a:r>
              <a:rPr lang="en-US" sz="2250" dirty="0" smtClean="0"/>
              <a:t>Prevalence</a:t>
            </a:r>
          </a:p>
          <a:p>
            <a:r>
              <a:rPr lang="en-US" sz="2250" dirty="0"/>
              <a:t>M</a:t>
            </a:r>
            <a:r>
              <a:rPr lang="en-US" sz="2250" dirty="0" smtClean="0"/>
              <a:t>orbidity </a:t>
            </a:r>
          </a:p>
          <a:p>
            <a:r>
              <a:rPr lang="en-US" sz="2250" dirty="0" smtClean="0"/>
              <a:t>Mortality</a:t>
            </a:r>
          </a:p>
          <a:p>
            <a:r>
              <a:rPr lang="en-US" sz="2250" dirty="0"/>
              <a:t>S</a:t>
            </a:r>
            <a:r>
              <a:rPr lang="en-US" sz="2250" dirty="0" smtClean="0"/>
              <a:t>urvival rates</a:t>
            </a:r>
          </a:p>
          <a:p>
            <a:pPr marL="0" indent="0">
              <a:buNone/>
            </a:pPr>
            <a:r>
              <a:rPr lang="en-US" sz="2250" dirty="0" smtClean="0"/>
              <a:t>in </a:t>
            </a:r>
            <a:r>
              <a:rPr lang="en-US" sz="2250" dirty="0"/>
              <a:t>the population as compared to the health status of the </a:t>
            </a:r>
            <a:r>
              <a:rPr lang="en-US" sz="2250" dirty="0" smtClean="0"/>
              <a:t>general population</a:t>
            </a:r>
            <a:r>
              <a:rPr lang="en-US" sz="2250" dirty="0"/>
              <a:t>.</a:t>
            </a:r>
          </a:p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947607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 Disparities Among Incarcerated Populations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5452" y="1825625"/>
            <a:ext cx="6741095" cy="403869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613381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in Bullet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Main Bullet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1468</Words>
  <Application>Microsoft Office PowerPoint</Application>
  <PresentationFormat>Widescreen</PresentationFormat>
  <Paragraphs>182</Paragraphs>
  <Slides>31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Calibri Light</vt:lpstr>
      <vt:lpstr>System Font Regular</vt:lpstr>
      <vt:lpstr>Office Theme</vt:lpstr>
      <vt:lpstr>Main Bullet Slide</vt:lpstr>
      <vt:lpstr>1_Main Bullet Slide</vt:lpstr>
      <vt:lpstr>PowerPoint Presentation</vt:lpstr>
      <vt:lpstr>Innovation and Needs-Based Program Paves the Way to Health Equity</vt:lpstr>
      <vt:lpstr>Some Definitions</vt:lpstr>
      <vt:lpstr>Some Definitions</vt:lpstr>
      <vt:lpstr>American Criminal Justice System*</vt:lpstr>
      <vt:lpstr>9 Million Cycle Through Local Jails Per Year</vt:lpstr>
      <vt:lpstr>There’s Probably Someone You Know…</vt:lpstr>
      <vt:lpstr>Health Disparities Among Incarcerated Populations</vt:lpstr>
      <vt:lpstr>Health Disparities Among Incarcerated Populations</vt:lpstr>
      <vt:lpstr>Health Disparities Among Incarcerated Populations</vt:lpstr>
      <vt:lpstr>Common Chronic Health Conditions</vt:lpstr>
      <vt:lpstr>So, What Can Be Done?</vt:lpstr>
      <vt:lpstr>The Grant</vt:lpstr>
      <vt:lpstr>Aims Of The Study</vt:lpstr>
      <vt:lpstr>Aims Of The Study</vt:lpstr>
      <vt:lpstr>Enter Edovo -Secure Tablet Technology</vt:lpstr>
      <vt:lpstr>Edovo Educational Content</vt:lpstr>
      <vt:lpstr>Health Education Modules - Themes</vt:lpstr>
      <vt:lpstr>Methods</vt:lpstr>
      <vt:lpstr>Methods</vt:lpstr>
      <vt:lpstr>Methods</vt:lpstr>
      <vt:lpstr>Three Sets Of Study Questions</vt:lpstr>
      <vt:lpstr>Results</vt:lpstr>
      <vt:lpstr>Results</vt:lpstr>
      <vt:lpstr>Results</vt:lpstr>
      <vt:lpstr>Correspondence From Participants</vt:lpstr>
      <vt:lpstr>Conclusions</vt:lpstr>
      <vt:lpstr>Policy Implications – Based on Lessons Learned</vt:lpstr>
      <vt:lpstr>Policy Implications – Based on Lessons Learned</vt:lpstr>
      <vt:lpstr>PowerPoint Presentation</vt:lpstr>
      <vt:lpstr>PowerPoint Presentation</vt:lpstr>
    </vt:vector>
  </TitlesOfParts>
  <Company>Augusta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Kouame, Gail M.</dc:creator>
  <cp:lastModifiedBy>Kouame, Gail M.</cp:lastModifiedBy>
  <cp:revision>23</cp:revision>
  <dcterms:created xsi:type="dcterms:W3CDTF">2021-09-27T14:31:57Z</dcterms:created>
  <dcterms:modified xsi:type="dcterms:W3CDTF">2021-09-27T20:55:43Z</dcterms:modified>
</cp:coreProperties>
</file>